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1" r:id="rId5"/>
    <p:sldId id="262" r:id="rId6"/>
    <p:sldId id="263" r:id="rId7"/>
    <p:sldId id="264" r:id="rId8"/>
    <p:sldId id="267" r:id="rId9"/>
    <p:sldId id="268" r:id="rId10"/>
    <p:sldId id="270"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0333FF-6FF8-4FE0-9BBC-2EAEBF86CD3C}" type="datetimeFigureOut">
              <a:rPr lang="lv-LV" smtClean="0"/>
              <a:t>04.10.2023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03B6A1D-DC8B-4A55-BBC3-97F94A72DF02}" type="slidenum">
              <a:rPr lang="lv-LV" smtClean="0"/>
              <a:t>‹#›</a:t>
            </a:fld>
            <a:endParaRPr lang="lv-LV"/>
          </a:p>
        </p:txBody>
      </p:sp>
    </p:spTree>
    <p:extLst>
      <p:ext uri="{BB962C8B-B14F-4D97-AF65-F5344CB8AC3E}">
        <p14:creationId xmlns:p14="http://schemas.microsoft.com/office/powerpoint/2010/main" val="389907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0333FF-6FF8-4FE0-9BBC-2EAEBF86CD3C}" type="datetimeFigureOut">
              <a:rPr lang="lv-LV" smtClean="0"/>
              <a:t>04.10.2023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03B6A1D-DC8B-4A55-BBC3-97F94A72DF02}" type="slidenum">
              <a:rPr lang="lv-LV" smtClean="0"/>
              <a:t>‹#›</a:t>
            </a:fld>
            <a:endParaRPr lang="lv-LV"/>
          </a:p>
        </p:txBody>
      </p:sp>
    </p:spTree>
    <p:extLst>
      <p:ext uri="{BB962C8B-B14F-4D97-AF65-F5344CB8AC3E}">
        <p14:creationId xmlns:p14="http://schemas.microsoft.com/office/powerpoint/2010/main" val="58138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0333FF-6FF8-4FE0-9BBC-2EAEBF86CD3C}" type="datetimeFigureOut">
              <a:rPr lang="lv-LV" smtClean="0"/>
              <a:t>04.10.2023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03B6A1D-DC8B-4A55-BBC3-97F94A72DF02}" type="slidenum">
              <a:rPr lang="lv-LV" smtClean="0"/>
              <a:t>‹#›</a:t>
            </a:fld>
            <a:endParaRPr lang="lv-LV"/>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52111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0333FF-6FF8-4FE0-9BBC-2EAEBF86CD3C}" type="datetimeFigureOut">
              <a:rPr lang="lv-LV" smtClean="0"/>
              <a:t>04.10.2023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03B6A1D-DC8B-4A55-BBC3-97F94A72DF02}" type="slidenum">
              <a:rPr lang="lv-LV" smtClean="0"/>
              <a:t>‹#›</a:t>
            </a:fld>
            <a:endParaRPr lang="lv-LV"/>
          </a:p>
        </p:txBody>
      </p:sp>
    </p:spTree>
    <p:extLst>
      <p:ext uri="{BB962C8B-B14F-4D97-AF65-F5344CB8AC3E}">
        <p14:creationId xmlns:p14="http://schemas.microsoft.com/office/powerpoint/2010/main" val="1533421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0333FF-6FF8-4FE0-9BBC-2EAEBF86CD3C}" type="datetimeFigureOut">
              <a:rPr lang="lv-LV" smtClean="0"/>
              <a:t>04.10.2023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03B6A1D-DC8B-4A55-BBC3-97F94A72DF02}" type="slidenum">
              <a:rPr lang="lv-LV" smtClean="0"/>
              <a:t>‹#›</a:t>
            </a:fld>
            <a:endParaRPr lang="lv-LV"/>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5940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0333FF-6FF8-4FE0-9BBC-2EAEBF86CD3C}" type="datetimeFigureOut">
              <a:rPr lang="lv-LV" smtClean="0"/>
              <a:t>04.10.2023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03B6A1D-DC8B-4A55-BBC3-97F94A72DF02}" type="slidenum">
              <a:rPr lang="lv-LV" smtClean="0"/>
              <a:t>‹#›</a:t>
            </a:fld>
            <a:endParaRPr lang="lv-LV"/>
          </a:p>
        </p:txBody>
      </p:sp>
    </p:spTree>
    <p:extLst>
      <p:ext uri="{BB962C8B-B14F-4D97-AF65-F5344CB8AC3E}">
        <p14:creationId xmlns:p14="http://schemas.microsoft.com/office/powerpoint/2010/main" val="1023966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0333FF-6FF8-4FE0-9BBC-2EAEBF86CD3C}" type="datetimeFigureOut">
              <a:rPr lang="lv-LV" smtClean="0"/>
              <a:t>04.10.2023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03B6A1D-DC8B-4A55-BBC3-97F94A72DF02}" type="slidenum">
              <a:rPr lang="lv-LV" smtClean="0"/>
              <a:t>‹#›</a:t>
            </a:fld>
            <a:endParaRPr lang="lv-LV"/>
          </a:p>
        </p:txBody>
      </p:sp>
    </p:spTree>
    <p:extLst>
      <p:ext uri="{BB962C8B-B14F-4D97-AF65-F5344CB8AC3E}">
        <p14:creationId xmlns:p14="http://schemas.microsoft.com/office/powerpoint/2010/main" val="3453464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0333FF-6FF8-4FE0-9BBC-2EAEBF86CD3C}" type="datetimeFigureOut">
              <a:rPr lang="lv-LV" smtClean="0"/>
              <a:t>04.10.2023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03B6A1D-DC8B-4A55-BBC3-97F94A72DF02}" type="slidenum">
              <a:rPr lang="lv-LV" smtClean="0"/>
              <a:t>‹#›</a:t>
            </a:fld>
            <a:endParaRPr lang="lv-LV"/>
          </a:p>
        </p:txBody>
      </p:sp>
    </p:spTree>
    <p:extLst>
      <p:ext uri="{BB962C8B-B14F-4D97-AF65-F5344CB8AC3E}">
        <p14:creationId xmlns:p14="http://schemas.microsoft.com/office/powerpoint/2010/main" val="201247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0333FF-6FF8-4FE0-9BBC-2EAEBF86CD3C}" type="datetimeFigureOut">
              <a:rPr lang="lv-LV" smtClean="0"/>
              <a:t>04.10.2023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03B6A1D-DC8B-4A55-BBC3-97F94A72DF02}" type="slidenum">
              <a:rPr lang="lv-LV" smtClean="0"/>
              <a:t>‹#›</a:t>
            </a:fld>
            <a:endParaRPr lang="lv-LV"/>
          </a:p>
        </p:txBody>
      </p:sp>
    </p:spTree>
    <p:extLst>
      <p:ext uri="{BB962C8B-B14F-4D97-AF65-F5344CB8AC3E}">
        <p14:creationId xmlns:p14="http://schemas.microsoft.com/office/powerpoint/2010/main" val="3120446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0333FF-6FF8-4FE0-9BBC-2EAEBF86CD3C}" type="datetimeFigureOut">
              <a:rPr lang="lv-LV" smtClean="0"/>
              <a:t>04.10.2023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03B6A1D-DC8B-4A55-BBC3-97F94A72DF02}" type="slidenum">
              <a:rPr lang="lv-LV" smtClean="0"/>
              <a:t>‹#›</a:t>
            </a:fld>
            <a:endParaRPr lang="lv-LV"/>
          </a:p>
        </p:txBody>
      </p:sp>
    </p:spTree>
    <p:extLst>
      <p:ext uri="{BB962C8B-B14F-4D97-AF65-F5344CB8AC3E}">
        <p14:creationId xmlns:p14="http://schemas.microsoft.com/office/powerpoint/2010/main" val="2812801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0333FF-6FF8-4FE0-9BBC-2EAEBF86CD3C}" type="datetimeFigureOut">
              <a:rPr lang="lv-LV" smtClean="0"/>
              <a:t>04.10.2023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C03B6A1D-DC8B-4A55-BBC3-97F94A72DF02}" type="slidenum">
              <a:rPr lang="lv-LV" smtClean="0"/>
              <a:t>‹#›</a:t>
            </a:fld>
            <a:endParaRPr lang="lv-LV"/>
          </a:p>
        </p:txBody>
      </p:sp>
    </p:spTree>
    <p:extLst>
      <p:ext uri="{BB962C8B-B14F-4D97-AF65-F5344CB8AC3E}">
        <p14:creationId xmlns:p14="http://schemas.microsoft.com/office/powerpoint/2010/main" val="1678813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0333FF-6FF8-4FE0-9BBC-2EAEBF86CD3C}" type="datetimeFigureOut">
              <a:rPr lang="lv-LV" smtClean="0"/>
              <a:t>04.10.2023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C03B6A1D-DC8B-4A55-BBC3-97F94A72DF02}" type="slidenum">
              <a:rPr lang="lv-LV" smtClean="0"/>
              <a:t>‹#›</a:t>
            </a:fld>
            <a:endParaRPr lang="lv-LV"/>
          </a:p>
        </p:txBody>
      </p:sp>
    </p:spTree>
    <p:extLst>
      <p:ext uri="{BB962C8B-B14F-4D97-AF65-F5344CB8AC3E}">
        <p14:creationId xmlns:p14="http://schemas.microsoft.com/office/powerpoint/2010/main" val="2696690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0333FF-6FF8-4FE0-9BBC-2EAEBF86CD3C}" type="datetimeFigureOut">
              <a:rPr lang="lv-LV" smtClean="0"/>
              <a:t>04.10.2023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C03B6A1D-DC8B-4A55-BBC3-97F94A72DF02}" type="slidenum">
              <a:rPr lang="lv-LV" smtClean="0"/>
              <a:t>‹#›</a:t>
            </a:fld>
            <a:endParaRPr lang="lv-LV"/>
          </a:p>
        </p:txBody>
      </p:sp>
    </p:spTree>
    <p:extLst>
      <p:ext uri="{BB962C8B-B14F-4D97-AF65-F5344CB8AC3E}">
        <p14:creationId xmlns:p14="http://schemas.microsoft.com/office/powerpoint/2010/main" val="404795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333FF-6FF8-4FE0-9BBC-2EAEBF86CD3C}" type="datetimeFigureOut">
              <a:rPr lang="lv-LV" smtClean="0"/>
              <a:t>04.10.2023</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C03B6A1D-DC8B-4A55-BBC3-97F94A72DF02}" type="slidenum">
              <a:rPr lang="lv-LV" smtClean="0"/>
              <a:t>‹#›</a:t>
            </a:fld>
            <a:endParaRPr lang="lv-LV"/>
          </a:p>
        </p:txBody>
      </p:sp>
    </p:spTree>
    <p:extLst>
      <p:ext uri="{BB962C8B-B14F-4D97-AF65-F5344CB8AC3E}">
        <p14:creationId xmlns:p14="http://schemas.microsoft.com/office/powerpoint/2010/main" val="3466735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0333FF-6FF8-4FE0-9BBC-2EAEBF86CD3C}" type="datetimeFigureOut">
              <a:rPr lang="lv-LV" smtClean="0"/>
              <a:t>04.10.2023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C03B6A1D-DC8B-4A55-BBC3-97F94A72DF02}" type="slidenum">
              <a:rPr lang="lv-LV" smtClean="0"/>
              <a:t>‹#›</a:t>
            </a:fld>
            <a:endParaRPr lang="lv-LV"/>
          </a:p>
        </p:txBody>
      </p:sp>
    </p:spTree>
    <p:extLst>
      <p:ext uri="{BB962C8B-B14F-4D97-AF65-F5344CB8AC3E}">
        <p14:creationId xmlns:p14="http://schemas.microsoft.com/office/powerpoint/2010/main" val="588187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D0333FF-6FF8-4FE0-9BBC-2EAEBF86CD3C}" type="datetimeFigureOut">
              <a:rPr lang="lv-LV" smtClean="0"/>
              <a:t>04.10.2023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C03B6A1D-DC8B-4A55-BBC3-97F94A72DF02}" type="slidenum">
              <a:rPr lang="lv-LV" smtClean="0"/>
              <a:t>‹#›</a:t>
            </a:fld>
            <a:endParaRPr lang="lv-LV"/>
          </a:p>
        </p:txBody>
      </p:sp>
    </p:spTree>
    <p:extLst>
      <p:ext uri="{BB962C8B-B14F-4D97-AF65-F5344CB8AC3E}">
        <p14:creationId xmlns:p14="http://schemas.microsoft.com/office/powerpoint/2010/main" val="3501151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0333FF-6FF8-4FE0-9BBC-2EAEBF86CD3C}" type="datetimeFigureOut">
              <a:rPr lang="lv-LV" smtClean="0"/>
              <a:t>04.10.2023</a:t>
            </a:fld>
            <a:endParaRPr lang="lv-LV"/>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03B6A1D-DC8B-4A55-BBC3-97F94A72DF02}" type="slidenum">
              <a:rPr lang="lv-LV" smtClean="0"/>
              <a:t>‹#›</a:t>
            </a:fld>
            <a:endParaRPr lang="lv-LV"/>
          </a:p>
        </p:txBody>
      </p:sp>
    </p:spTree>
    <p:extLst>
      <p:ext uri="{BB962C8B-B14F-4D97-AF65-F5344CB8AC3E}">
        <p14:creationId xmlns:p14="http://schemas.microsoft.com/office/powerpoint/2010/main" val="3630675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v-LV" b="1" smtClean="0">
                <a:latin typeface="Times New Roman" panose="02020603050405020304" pitchFamily="18" charset="0"/>
                <a:cs typeface="Times New Roman" panose="02020603050405020304" pitchFamily="18" charset="0"/>
              </a:rPr>
              <a:t>Par Ilgtspējīgas attīstības komisijas pamatdarbības jautājumiem tuvākā periodā. </a:t>
            </a:r>
            <a:endParaRPr lang="lv-LV" dirty="0"/>
          </a:p>
        </p:txBody>
      </p:sp>
      <p:sp>
        <p:nvSpPr>
          <p:cNvPr id="3" name="Subtitle 2"/>
          <p:cNvSpPr>
            <a:spLocks noGrp="1"/>
          </p:cNvSpPr>
          <p:nvPr>
            <p:ph type="subTitle" idx="1"/>
          </p:nvPr>
        </p:nvSpPr>
        <p:spPr/>
        <p:txBody>
          <a:bodyPr/>
          <a:lstStyle/>
          <a:p>
            <a:pPr algn="r"/>
            <a:r>
              <a:rPr lang="lv-LV" smtClean="0">
                <a:latin typeface="Times New Roman" panose="02020603050405020304" pitchFamily="18" charset="0"/>
                <a:cs typeface="Times New Roman" panose="02020603050405020304" pitchFamily="18" charset="0"/>
              </a:rPr>
              <a:t>2023.gada 27.septembris</a:t>
            </a:r>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7422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latin typeface="Times New Roman" panose="02020603050405020304" pitchFamily="18" charset="0"/>
                <a:cs typeface="Times New Roman" panose="02020603050405020304" pitchFamily="18" charset="0"/>
              </a:rPr>
              <a:t>Zemkopības ministrijai</a:t>
            </a:r>
            <a:endParaRPr lang="lv-LV"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lnSpc>
                <a:spcPct val="107000"/>
              </a:lnSpc>
              <a:spcAft>
                <a:spcPts val="800"/>
              </a:spcAft>
            </a:pPr>
            <a:r>
              <a:rPr lang="lv-LV" sz="1200" dirty="0">
                <a:latin typeface="Times New Roman" panose="02020603050405020304" pitchFamily="18" charset="0"/>
                <a:cs typeface="Times New Roman" panose="02020603050405020304" pitchFamily="18" charset="0"/>
              </a:rPr>
              <a:t>izvērtēt un tālredzīgāk pārskatīt izvirzītos Latvijas bioloģiskās lauksaimniecības mērķus, lai 2027. gadā Latvija šai jomā nebūtu pēdējā vietā Eiropā, panākot, ka 2027. gadā kopējais bioloģiskās lauksaimniecības īpatsvars sasniedz 25% no kopējām lauksaimniecības </a:t>
            </a:r>
            <a:r>
              <a:rPr lang="lv-LV" sz="1200" dirty="0" smtClean="0">
                <a:latin typeface="Times New Roman" panose="02020603050405020304" pitchFamily="18" charset="0"/>
                <a:cs typeface="Times New Roman" panose="02020603050405020304" pitchFamily="18" charset="0"/>
              </a:rPr>
              <a:t>zemēm, (atbilde </a:t>
            </a:r>
            <a:r>
              <a:rPr lang="lv-LV" sz="1200" dirty="0">
                <a:latin typeface="Times New Roman" panose="02020603050405020304" pitchFamily="18" charset="0"/>
                <a:cs typeface="Times New Roman" panose="02020603050405020304" pitchFamily="18" charset="0"/>
              </a:rPr>
              <a:t>no ZM 20.07.2023)</a:t>
            </a:r>
            <a:endParaRPr lang="lv-LV" sz="1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lv-LV" sz="1200" dirty="0">
              <a:latin typeface="Times New Roman" panose="02020603050405020304" pitchFamily="18" charset="0"/>
              <a:cs typeface="Times New Roman" panose="02020603050405020304" pitchFamily="18" charset="0"/>
            </a:endParaRPr>
          </a:p>
          <a:p>
            <a:pPr algn="just">
              <a:lnSpc>
                <a:spcPct val="107000"/>
              </a:lnSpc>
              <a:spcAft>
                <a:spcPts val="800"/>
              </a:spcAft>
            </a:pPr>
            <a:r>
              <a:rPr lang="lv-LV" sz="1200" dirty="0">
                <a:latin typeface="Times New Roman" panose="02020603050405020304" pitchFamily="18" charset="0"/>
                <a:cs typeface="Times New Roman" panose="02020603050405020304" pitchFamily="18" charset="0"/>
              </a:rPr>
              <a:t>ņemot vērā Latvijas sabiedrības slikto veselības stāvokli, salīdzinājumā ar citām Eiropas valstīm, aicinām izvirzīt mērķi - zaļajā iepirkumā visās vispārējās izglītības, un pirmskolas izglītības iestādēs nodrošināt 100% bioloģisko pārtiku. Nosakot šim mērķim sasniegšanas </a:t>
            </a:r>
            <a:r>
              <a:rPr lang="lv-LV" sz="1200" dirty="0" smtClean="0">
                <a:latin typeface="Times New Roman" panose="02020603050405020304" pitchFamily="18" charset="0"/>
                <a:cs typeface="Times New Roman" panose="02020603050405020304" pitchFamily="18" charset="0"/>
              </a:rPr>
              <a:t>gadu</a:t>
            </a:r>
            <a:r>
              <a:rPr lang="lv-LV" sz="1200" dirty="0">
                <a:latin typeface="Times New Roman" panose="02020603050405020304" pitchFamily="18" charset="0"/>
                <a:cs typeface="Times New Roman" panose="02020603050405020304" pitchFamily="18" charset="0"/>
              </a:rPr>
              <a:t>,</a:t>
            </a:r>
            <a:r>
              <a:rPr lang="lv-LV" sz="1200" dirty="0" smtClean="0">
                <a:latin typeface="Times New Roman" panose="02020603050405020304" pitchFamily="18" charset="0"/>
                <a:cs typeface="Times New Roman" panose="02020603050405020304" pitchFamily="18" charset="0"/>
              </a:rPr>
              <a:t> (</a:t>
            </a:r>
            <a:r>
              <a:rPr lang="lv-LV" sz="1200" dirty="0">
                <a:latin typeface="Times New Roman" panose="02020603050405020304" pitchFamily="18" charset="0"/>
                <a:cs typeface="Times New Roman" panose="02020603050405020304" pitchFamily="18" charset="0"/>
              </a:rPr>
              <a:t>atbilde no ZM 20.07.2023)</a:t>
            </a:r>
            <a:endParaRPr lang="lv-LV"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endParaRPr lang="lv-LV" dirty="0"/>
          </a:p>
        </p:txBody>
      </p:sp>
    </p:spTree>
    <p:extLst>
      <p:ext uri="{BB962C8B-B14F-4D97-AF65-F5344CB8AC3E}">
        <p14:creationId xmlns:p14="http://schemas.microsoft.com/office/powerpoint/2010/main" val="279372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Skatāmie jautājumi rudens sesijā</a:t>
            </a:r>
            <a:endParaRPr lang="lv-LV" dirty="0"/>
          </a:p>
        </p:txBody>
      </p:sp>
      <p:sp>
        <p:nvSpPr>
          <p:cNvPr id="5" name="Content Placeholder 4"/>
          <p:cNvSpPr>
            <a:spLocks noGrp="1"/>
          </p:cNvSpPr>
          <p:nvPr>
            <p:ph idx="1"/>
          </p:nvPr>
        </p:nvSpPr>
        <p:spPr/>
        <p:txBody>
          <a:bodyPr>
            <a:normAutofit fontScale="40000" lnSpcReduction="20000"/>
          </a:bodyPr>
          <a:lstStyle/>
          <a:p>
            <a:pPr marL="628650" indent="-285750" algn="just">
              <a:lnSpc>
                <a:spcPct val="107000"/>
              </a:lnSpc>
            </a:pPr>
            <a:endParaRPr lang="lv-LV" sz="1700" dirty="0" smtClean="0">
              <a:latin typeface="Times New Roman" panose="02020603050405020304" pitchFamily="18" charset="0"/>
              <a:cs typeface="Times New Roman" panose="02020603050405020304" pitchFamily="18" charset="0"/>
            </a:endParaRPr>
          </a:p>
          <a:p>
            <a:pPr algn="just">
              <a:lnSpc>
                <a:spcPct val="107000"/>
              </a:lnSpc>
            </a:pPr>
            <a:r>
              <a:rPr lang="lv-LV" sz="2800" dirty="0" smtClean="0">
                <a:latin typeface="Times New Roman" panose="02020603050405020304" pitchFamily="18" charset="0"/>
                <a:cs typeface="Times New Roman" panose="02020603050405020304" pitchFamily="18" charset="0"/>
              </a:rPr>
              <a:t>Finanšu </a:t>
            </a:r>
            <a:r>
              <a:rPr lang="lv-LV" sz="2800" dirty="0">
                <a:latin typeface="Times New Roman" panose="02020603050405020304" pitchFamily="18" charset="0"/>
                <a:cs typeface="Times New Roman" panose="02020603050405020304" pitchFamily="18" charset="0"/>
              </a:rPr>
              <a:t>ministrijai ziņot par pensijas trešo līmeni, jo tas ir brīvprātīgs piedāvājums sabiedrībai. Kā arī uzklausīt Latvijas Banku speciālistu ziņojumu, kas notiek Latvijā ar trešo pensijas līmeni. </a:t>
            </a:r>
            <a:endParaRPr lang="lv-LV" sz="2800" dirty="0" smtClean="0">
              <a:latin typeface="Times New Roman" panose="02020603050405020304" pitchFamily="18" charset="0"/>
              <a:cs typeface="Times New Roman" panose="02020603050405020304" pitchFamily="18" charset="0"/>
            </a:endParaRPr>
          </a:p>
          <a:p>
            <a:pPr algn="just">
              <a:lnSpc>
                <a:spcPct val="107000"/>
              </a:lnSpc>
            </a:pPr>
            <a:r>
              <a:rPr lang="lv-LV" sz="2800" dirty="0" smtClean="0">
                <a:latin typeface="Times New Roman" panose="02020603050405020304" pitchFamily="18" charset="0"/>
                <a:cs typeface="Times New Roman" panose="02020603050405020304" pitchFamily="18" charset="0"/>
              </a:rPr>
              <a:t>rudenī </a:t>
            </a:r>
            <a:r>
              <a:rPr lang="lv-LV" sz="2800" dirty="0">
                <a:latin typeface="Times New Roman" panose="02020603050405020304" pitchFamily="18" charset="0"/>
                <a:cs typeface="Times New Roman" panose="02020603050405020304" pitchFamily="18" charset="0"/>
              </a:rPr>
              <a:t>atkārtoti aicināt Valsts kanceleju, kur komisija sagaida idejas konkurētspējas stiprināšanai tostarp ar birokrātijas mazināšanu. </a:t>
            </a:r>
            <a:endParaRPr lang="lv-LV" sz="2800" dirty="0" smtClean="0">
              <a:latin typeface="Times New Roman" panose="02020603050405020304" pitchFamily="18" charset="0"/>
              <a:cs typeface="Times New Roman" panose="02020603050405020304" pitchFamily="18" charset="0"/>
            </a:endParaRPr>
          </a:p>
          <a:p>
            <a:pPr algn="just">
              <a:lnSpc>
                <a:spcPct val="107000"/>
              </a:lnSpc>
            </a:pPr>
            <a:r>
              <a:rPr lang="lv-LV" sz="2800" dirty="0" smtClean="0">
                <a:effectLst/>
                <a:latin typeface="Times New Roman" panose="02020603050405020304" pitchFamily="18" charset="0"/>
                <a:cs typeface="Times New Roman" panose="02020603050405020304" pitchFamily="18" charset="0"/>
              </a:rPr>
              <a:t>Par Latvijas kapitāla tirgus tālāku attīstību </a:t>
            </a:r>
            <a:r>
              <a:rPr lang="lv-LV" sz="2800" dirty="0" smtClean="0">
                <a:latin typeface="Times New Roman" panose="02020603050405020304" pitchFamily="18" charset="0"/>
                <a:ea typeface="Calibri" panose="020F0502020204030204" pitchFamily="34" charset="0"/>
                <a:cs typeface="Times New Roman" panose="02020603050405020304" pitchFamily="18" charset="0"/>
              </a:rPr>
              <a:t>Ilgtspējīgas attīstības komisijas deputāti aicinās Finanšu ministriju un Labklājības ministriju uz atkārtotu diskusiju 2023.gada rudenī, (iepriekšējā sēde notika 07.06.2023)</a:t>
            </a:r>
          </a:p>
          <a:p>
            <a:pPr algn="just">
              <a:lnSpc>
                <a:spcPct val="107000"/>
              </a:lnSpc>
            </a:pPr>
            <a:r>
              <a:rPr lang="lv-LV" sz="2800" dirty="0" smtClean="0">
                <a:latin typeface="Times New Roman" panose="02020603050405020304" pitchFamily="18" charset="0"/>
                <a:cs typeface="Times New Roman" panose="02020603050405020304" pitchFamily="18" charset="0"/>
              </a:rPr>
              <a:t>Bērnu</a:t>
            </a:r>
            <a:r>
              <a:rPr lang="lv-LV" sz="2800" dirty="0">
                <a:latin typeface="Times New Roman" panose="02020603050405020304" pitchFamily="18" charset="0"/>
                <a:cs typeface="Times New Roman" panose="02020603050405020304" pitchFamily="18" charset="0"/>
              </a:rPr>
              <a:t>, jaunatnes un ģimenes attīstības pamatnostādnēm 2022. -2027.gadam. par 2024.gada līdzekļu piešķiršanu no budžeta šai pamatnostādnei, kā arī cik liels finansējums paredzēts Tautas ataudzes veicināšanas pasākumiem 2024.gada budžetā. (iepriekšējā sēde 18.01.2023</a:t>
            </a:r>
            <a:r>
              <a:rPr lang="lv-LV" sz="2800" dirty="0" smtClean="0">
                <a:latin typeface="Times New Roman" panose="02020603050405020304" pitchFamily="18" charset="0"/>
                <a:cs typeface="Times New Roman" panose="02020603050405020304" pitchFamily="18" charset="0"/>
              </a:rPr>
              <a:t>)</a:t>
            </a:r>
          </a:p>
          <a:p>
            <a:pPr algn="just">
              <a:lnSpc>
                <a:spcPct val="107000"/>
              </a:lnSpc>
            </a:pPr>
            <a:r>
              <a:rPr lang="lv-LV" sz="2800" dirty="0">
                <a:latin typeface="Times New Roman" panose="02020603050405020304" pitchFamily="18" charset="0"/>
                <a:cs typeface="Times New Roman" panose="02020603050405020304" pitchFamily="18" charset="0"/>
              </a:rPr>
              <a:t>Par NAP 2027 mērķu sasniegšanas </a:t>
            </a:r>
            <a:r>
              <a:rPr lang="lv-LV" sz="2800" dirty="0" smtClean="0">
                <a:latin typeface="Times New Roman" panose="02020603050405020304" pitchFamily="18" charset="0"/>
                <a:cs typeface="Times New Roman" panose="02020603050405020304" pitchFamily="18" charset="0"/>
              </a:rPr>
              <a:t>progresu un  </a:t>
            </a:r>
            <a:r>
              <a:rPr lang="lv-LV" sz="2800" dirty="0">
                <a:latin typeface="Times New Roman" panose="02020603050405020304" pitchFamily="18" charset="0"/>
                <a:cs typeface="Times New Roman" panose="02020603050405020304" pitchFamily="18" charset="0"/>
              </a:rPr>
              <a:t>NAP 2027 rezultatīviem rādītājiem rādītāju tabulu. </a:t>
            </a:r>
            <a:endParaRPr lang="lv-LV" sz="2800" dirty="0" smtClean="0">
              <a:latin typeface="Times New Roman" panose="02020603050405020304" pitchFamily="18" charset="0"/>
              <a:cs typeface="Times New Roman" panose="02020603050405020304" pitchFamily="18" charset="0"/>
            </a:endParaRPr>
          </a:p>
          <a:p>
            <a:pPr algn="just">
              <a:lnSpc>
                <a:spcPct val="107000"/>
              </a:lnSpc>
            </a:pPr>
            <a:r>
              <a:rPr lang="lv-LV" sz="2800" dirty="0">
                <a:latin typeface="Times New Roman" panose="02020603050405020304" pitchFamily="18" charset="0"/>
                <a:cs typeface="Times New Roman" panose="02020603050405020304" pitchFamily="18" charset="0"/>
              </a:rPr>
              <a:t>aicina Ekonomikas ministriju, sadarbojoties ar Labklājības ministriju un Izglītības un zinātnes ministriju, iepazīstināt Ilgtspējīgas attīstības komisiju ar cilvēkkapitāla attīstības plānu. Iekļaujot finansējuma piešķiršanu plānotajām programmām nākamajiem trim gadiem un iepazīstināt ar detalizētu sagaidāmo rezultātu izklāstu, ( plānots izskatīt 2023. gada oktobrī</a:t>
            </a:r>
            <a:r>
              <a:rPr lang="lv-LV" sz="2800" dirty="0" smtClean="0">
                <a:latin typeface="Times New Roman" panose="02020603050405020304" pitchFamily="18" charset="0"/>
                <a:cs typeface="Times New Roman" panose="02020603050405020304" pitchFamily="18" charset="0"/>
              </a:rPr>
              <a:t>)</a:t>
            </a:r>
          </a:p>
          <a:p>
            <a:pPr algn="just">
              <a:lnSpc>
                <a:spcPct val="107000"/>
              </a:lnSpc>
            </a:pPr>
            <a:r>
              <a:rPr lang="lv-LV" sz="2800" dirty="0">
                <a:latin typeface="Times New Roman" panose="02020603050405020304" pitchFamily="18" charset="0"/>
                <a:cs typeface="Times New Roman" panose="02020603050405020304" pitchFamily="18" charset="0"/>
              </a:rPr>
              <a:t>rudenī atkārtoti aicināt uz komisijas sēdi Labklājības ministriju, Finanšu ministriju nevalstiskās organizācijas diskutēt par otrā pensiju līmeņa iespējām, sniegt sabiedrībai informāciju, izteikt viedokļus, uzklausīt pieaicinātās personas un vajadzības gadījumā virzīt/pieņemt politiskus lēmumus. Saprast, vai plāns tiks īstenots, vai darba stāžs par nostrādātiem gadiem tiks ieskatīts pensiju aprēķinā, kas notiks ar pensijas vecuma celšanu, vai pensijas samazināsies apjomā. Modelēt, izrēķināt un sagatavot plānu par dzimstības rādītājiem, par algu pieaugumu, par daudzām citām lietām, piemēram par migrāciju, cik daudz cilvēku pametīs mūsu valsti, iespējams, meklējot labāku dzīvi. </a:t>
            </a:r>
          </a:p>
          <a:p>
            <a:pPr marL="0" indent="0" algn="just">
              <a:lnSpc>
                <a:spcPct val="107000"/>
              </a:lnSpc>
              <a:buNone/>
            </a:pPr>
            <a:endParaRPr lang="lv-LV" sz="1900" dirty="0">
              <a:latin typeface="Times New Roman" panose="02020603050405020304" pitchFamily="18" charset="0"/>
              <a:cs typeface="Times New Roman" panose="02020603050405020304" pitchFamily="18" charset="0"/>
            </a:endParaRPr>
          </a:p>
          <a:p>
            <a:pPr algn="just">
              <a:lnSpc>
                <a:spcPct val="107000"/>
              </a:lnSpc>
            </a:pPr>
            <a:endParaRPr lang="lv-LV" sz="19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lv-LV" dirty="0" smtClean="0"/>
          </a:p>
          <a:p>
            <a:pPr algn="just">
              <a:lnSpc>
                <a:spcPct val="107000"/>
              </a:lnSpc>
              <a:spcAft>
                <a:spcPts val="0"/>
              </a:spcAft>
            </a:pPr>
            <a:endParaRPr lang="lv-LV"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lv-LV" dirty="0"/>
          </a:p>
        </p:txBody>
      </p:sp>
    </p:spTree>
    <p:extLst>
      <p:ext uri="{BB962C8B-B14F-4D97-AF65-F5344CB8AC3E}">
        <p14:creationId xmlns:p14="http://schemas.microsoft.com/office/powerpoint/2010/main" val="2501654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1400" dirty="0" smtClean="0">
                <a:latin typeface="Times New Roman" panose="02020603050405020304" pitchFamily="18" charset="0"/>
                <a:cs typeface="Times New Roman" panose="02020603050405020304" pitchFamily="18" charset="0"/>
              </a:rPr>
              <a:t>Notikušas </a:t>
            </a:r>
            <a:r>
              <a:rPr lang="lv-LV" sz="1400" dirty="0">
                <a:latin typeface="Times New Roman" panose="02020603050405020304" pitchFamily="18" charset="0"/>
                <a:cs typeface="Times New Roman" panose="02020603050405020304" pitchFamily="18" charset="0"/>
              </a:rPr>
              <a:t>26 </a:t>
            </a:r>
            <a:r>
              <a:rPr lang="lv-LV" sz="1400" dirty="0" smtClean="0">
                <a:latin typeface="Times New Roman" panose="02020603050405020304" pitchFamily="18" charset="0"/>
                <a:cs typeface="Times New Roman" panose="02020603050405020304" pitchFamily="18" charset="0"/>
              </a:rPr>
              <a:t/>
            </a:r>
            <a:br>
              <a:rPr lang="lv-LV" sz="1400" dirty="0" smtClean="0">
                <a:latin typeface="Times New Roman" panose="02020603050405020304" pitchFamily="18" charset="0"/>
                <a:cs typeface="Times New Roman" panose="02020603050405020304" pitchFamily="18" charset="0"/>
              </a:rPr>
            </a:br>
            <a:r>
              <a:rPr lang="lv-LV" sz="1400" dirty="0" smtClean="0">
                <a:latin typeface="Times New Roman" panose="02020603050405020304" pitchFamily="18" charset="0"/>
                <a:cs typeface="Times New Roman" panose="02020603050405020304" pitchFamily="18" charset="0"/>
              </a:rPr>
              <a:t>14.Saeimas </a:t>
            </a:r>
            <a:r>
              <a:rPr lang="lv-LV" sz="1400" dirty="0">
                <a:latin typeface="Times New Roman" panose="02020603050405020304" pitchFamily="18" charset="0"/>
                <a:cs typeface="Times New Roman" panose="02020603050405020304" pitchFamily="18" charset="0"/>
              </a:rPr>
              <a:t>Ilgtspējīgas attīstības komisijas sēdes un viena izbraukuma sēde</a:t>
            </a:r>
            <a:r>
              <a:rPr lang="lv-LV" sz="1400" dirty="0" smtClean="0">
                <a:latin typeface="Times New Roman" panose="02020603050405020304" pitchFamily="18" charset="0"/>
                <a:cs typeface="Times New Roman" panose="02020603050405020304" pitchFamily="18" charset="0"/>
              </a:rPr>
              <a:t>.</a:t>
            </a:r>
            <a:br>
              <a:rPr lang="lv-LV" sz="1400" dirty="0" smtClean="0">
                <a:latin typeface="Times New Roman" panose="02020603050405020304" pitchFamily="18" charset="0"/>
                <a:cs typeface="Times New Roman" panose="02020603050405020304" pitchFamily="18" charset="0"/>
              </a:rPr>
            </a:br>
            <a:r>
              <a:rPr lang="lv-LV" sz="1400" dirty="0" smtClean="0">
                <a:latin typeface="Times New Roman" panose="02020603050405020304" pitchFamily="18" charset="0"/>
                <a:cs typeface="Times New Roman" panose="02020603050405020304" pitchFamily="18" charset="0"/>
              </a:rPr>
              <a:t/>
            </a:r>
            <a:br>
              <a:rPr lang="lv-LV" sz="1400" dirty="0" smtClean="0">
                <a:latin typeface="Times New Roman" panose="02020603050405020304" pitchFamily="18" charset="0"/>
                <a:cs typeface="Times New Roman" panose="02020603050405020304" pitchFamily="18" charset="0"/>
              </a:rPr>
            </a:br>
            <a:r>
              <a:rPr lang="lv-LV" sz="1400" dirty="0" smtClean="0">
                <a:latin typeface="Times New Roman" panose="02020603050405020304" pitchFamily="18" charset="0"/>
                <a:cs typeface="Times New Roman" panose="02020603050405020304" pitchFamily="18" charset="0"/>
              </a:rPr>
              <a:t>Darba </a:t>
            </a:r>
            <a:r>
              <a:rPr lang="lv-LV" sz="1400" dirty="0">
                <a:latin typeface="Times New Roman" panose="02020603050405020304" pitchFamily="18" charset="0"/>
                <a:cs typeface="Times New Roman" panose="02020603050405020304" pitchFamily="18" charset="0"/>
              </a:rPr>
              <a:t>kārtības </a:t>
            </a:r>
            <a:r>
              <a:rPr lang="lv-LV" sz="1400" dirty="0" smtClean="0">
                <a:latin typeface="Times New Roman" panose="02020603050405020304" pitchFamily="18" charset="0"/>
                <a:cs typeface="Times New Roman" panose="02020603050405020304" pitchFamily="18" charset="0"/>
              </a:rPr>
              <a:t>tēmas</a:t>
            </a:r>
            <a:r>
              <a:rPr lang="lv-LV" sz="1400" dirty="0">
                <a:latin typeface="Times New Roman" panose="02020603050405020304" pitchFamily="18" charset="0"/>
                <a:cs typeface="Times New Roman" panose="02020603050405020304" pitchFamily="18" charset="0"/>
              </a:rPr>
              <a:t/>
            </a:r>
            <a:br>
              <a:rPr lang="lv-LV" sz="1400" dirty="0">
                <a:latin typeface="Times New Roman" panose="02020603050405020304" pitchFamily="18" charset="0"/>
                <a:cs typeface="Times New Roman" panose="02020603050405020304" pitchFamily="18" charset="0"/>
              </a:rPr>
            </a:br>
            <a:endParaRPr lang="lv-LV" sz="1400" dirty="0"/>
          </a:p>
        </p:txBody>
      </p:sp>
      <p:sp>
        <p:nvSpPr>
          <p:cNvPr id="3" name="Content Placeholder 2"/>
          <p:cNvSpPr>
            <a:spLocks noGrp="1"/>
          </p:cNvSpPr>
          <p:nvPr>
            <p:ph idx="1"/>
          </p:nvPr>
        </p:nvSpPr>
        <p:spPr/>
        <p:txBody>
          <a:bodyPr>
            <a:normAutofit fontScale="40000" lnSpcReduction="20000"/>
          </a:bodyPr>
          <a:lstStyle/>
          <a:p>
            <a:pPr>
              <a:spcBef>
                <a:spcPts val="0"/>
              </a:spcBef>
            </a:pPr>
            <a:r>
              <a:rPr lang="lv-LV" sz="2700" dirty="0" smtClean="0">
                <a:latin typeface="Times New Roman" panose="02020603050405020304" pitchFamily="18" charset="0"/>
                <a:ea typeface="Calibri" panose="020F0502020204030204" pitchFamily="34" charset="0"/>
                <a:cs typeface="Times New Roman" panose="02020603050405020304" pitchFamily="18" charset="0"/>
              </a:rPr>
              <a:t>Ziņojums par Latvijas Apvienoto Nāciju Organizācijas (ANO) ilgtspējīgas attīstības mērķu 2020-30 īstenošanu un </a:t>
            </a:r>
            <a:r>
              <a:rPr lang="lv-LV" sz="2700" dirty="0" smtClean="0">
                <a:latin typeface="Times New Roman" panose="02020603050405020304" pitchFamily="18" charset="0"/>
                <a:cs typeface="Times New Roman" panose="02020603050405020304" pitchFamily="18" charset="0"/>
              </a:rPr>
              <a:t>ANO ilgtspējīgas attīstības mērķi – kā tos “piezemēt” Latvijā un izmantot tālredzīgi.</a:t>
            </a:r>
          </a:p>
          <a:p>
            <a:pPr>
              <a:spcBef>
                <a:spcPts val="0"/>
              </a:spcBef>
            </a:pPr>
            <a:r>
              <a:rPr lang="lv-LV" sz="2700" dirty="0" smtClean="0">
                <a:latin typeface="Times New Roman" panose="02020603050405020304" pitchFamily="18" charset="0"/>
                <a:cs typeface="Times New Roman" panose="02020603050405020304" pitchFamily="18" charset="0"/>
              </a:rPr>
              <a:t>Nacionālais attīstības plāns 2021. – 2027.gadam.</a:t>
            </a:r>
            <a:endParaRPr lang="lv-LV" sz="2700" dirty="0" smtClean="0">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pPr>
            <a:r>
              <a:rPr lang="lv-LV" sz="2700" dirty="0" smtClean="0">
                <a:latin typeface="Times New Roman" panose="02020603050405020304" pitchFamily="18" charset="0"/>
                <a:ea typeface="Calibri" panose="020F0502020204030204" pitchFamily="34" charset="0"/>
                <a:cs typeface="Times New Roman" panose="02020603050405020304" pitchFamily="18" charset="0"/>
              </a:rPr>
              <a:t>Par Latvijas nacionālo enerģētikas un klimata plānu 2021.-2030.gadam.</a:t>
            </a:r>
          </a:p>
          <a:p>
            <a:pPr algn="just">
              <a:spcBef>
                <a:spcPts val="0"/>
              </a:spcBef>
            </a:pPr>
            <a:r>
              <a:rPr lang="lv-LV" sz="2700" kern="0" dirty="0" smtClean="0">
                <a:latin typeface="Times New Roman" panose="02020603050405020304" pitchFamily="18" charset="0"/>
                <a:cs typeface="Times New Roman" panose="02020603050405020304" pitchFamily="18" charset="0"/>
              </a:rPr>
              <a:t>Demogrāfiskā situācija Latvijā un priekšlikumi demogrāfisko rādītāju uzlabošanā.</a:t>
            </a:r>
          </a:p>
          <a:p>
            <a:pPr algn="just">
              <a:spcBef>
                <a:spcPts val="0"/>
              </a:spcBef>
            </a:pPr>
            <a:r>
              <a:rPr lang="lv-LV" sz="2700" dirty="0" smtClean="0">
                <a:latin typeface="Times New Roman" panose="02020603050405020304" pitchFamily="18" charset="0"/>
                <a:cs typeface="Times New Roman" panose="02020603050405020304" pitchFamily="18" charset="0"/>
              </a:rPr>
              <a:t>Par mājokļa pieejamību un atbalsta rīkiem ģimenēm ar bērniem.</a:t>
            </a:r>
            <a:endParaRPr lang="lv-LV" sz="2700" kern="0" dirty="0" smtClean="0">
              <a:effectLst/>
              <a:latin typeface="Times New Roman" panose="02020603050405020304" pitchFamily="18" charset="0"/>
              <a:cs typeface="Times New Roman" panose="02020603050405020304" pitchFamily="18" charset="0"/>
            </a:endParaRPr>
          </a:p>
          <a:p>
            <a:pPr>
              <a:lnSpc>
                <a:spcPct val="107000"/>
              </a:lnSpc>
              <a:spcBef>
                <a:spcPts val="0"/>
              </a:spcBef>
            </a:pPr>
            <a:r>
              <a:rPr lang="lv-LV" sz="2700" dirty="0" smtClean="0">
                <a:latin typeface="Times New Roman" panose="02020603050405020304" pitchFamily="18" charset="0"/>
                <a:cs typeface="Times New Roman" panose="02020603050405020304" pitchFamily="18" charset="0"/>
              </a:rPr>
              <a:t> Saeimas Analītiskā dienesta pētījuma tēmas apstiprināšana komisijā.</a:t>
            </a:r>
          </a:p>
          <a:p>
            <a:pPr>
              <a:lnSpc>
                <a:spcPct val="107000"/>
              </a:lnSpc>
              <a:spcBef>
                <a:spcPts val="0"/>
              </a:spcBef>
            </a:pPr>
            <a:r>
              <a:rPr lang="lv-LV" sz="2700" dirty="0" smtClean="0">
                <a:latin typeface="Times New Roman" panose="02020603050405020304" pitchFamily="18" charset="0"/>
                <a:cs typeface="Times New Roman" panose="02020603050405020304" pitchFamily="18" charset="0"/>
              </a:rPr>
              <a:t>Par SEG emisiju samazināšanu transporta nozarē un finansiāliem riskiem.</a:t>
            </a:r>
          </a:p>
          <a:p>
            <a:pPr algn="just">
              <a:spcBef>
                <a:spcPts val="0"/>
              </a:spcBef>
            </a:pPr>
            <a:r>
              <a:rPr lang="lv-LV" sz="2700" kern="0" dirty="0" smtClean="0">
                <a:latin typeface="Times New Roman" panose="02020603050405020304" pitchFamily="18" charset="0"/>
                <a:cs typeface="Times New Roman" panose="02020603050405020304" pitchFamily="18" charset="0"/>
              </a:rPr>
              <a:t>Veselības aprūpes budžets kā Latvijas tautsaimniecības sastāvdaļa.</a:t>
            </a:r>
            <a:endParaRPr lang="lv-LV" sz="2700" kern="0" dirty="0" smtClean="0">
              <a:effectLst/>
              <a:latin typeface="Times New Roman" panose="02020603050405020304" pitchFamily="18" charset="0"/>
              <a:cs typeface="Times New Roman" panose="02020603050405020304" pitchFamily="18" charset="0"/>
            </a:endParaRPr>
          </a:p>
          <a:p>
            <a:pPr>
              <a:lnSpc>
                <a:spcPct val="107000"/>
              </a:lnSpc>
              <a:spcBef>
                <a:spcPts val="0"/>
              </a:spcBef>
            </a:pPr>
            <a:r>
              <a:rPr lang="lv-LV" sz="2700" dirty="0" smtClean="0">
                <a:latin typeface="Times New Roman" panose="02020603050405020304" pitchFamily="18" charset="0"/>
                <a:cs typeface="Times New Roman" panose="02020603050405020304" pitchFamily="18" charset="0"/>
              </a:rPr>
              <a:t>Latvijas transporta klimata mērķi 2023. gadam.</a:t>
            </a:r>
          </a:p>
          <a:p>
            <a:pPr>
              <a:lnSpc>
                <a:spcPct val="107000"/>
              </a:lnSpc>
              <a:spcBef>
                <a:spcPts val="0"/>
              </a:spcBef>
            </a:pPr>
            <a:r>
              <a:rPr lang="lv-LV" sz="2700" dirty="0" smtClean="0">
                <a:latin typeface="Times New Roman" panose="02020603050405020304" pitchFamily="18" charset="0"/>
                <a:cs typeface="Times New Roman" panose="02020603050405020304" pitchFamily="18" charset="0"/>
              </a:rPr>
              <a:t>Digitālā transformācija Latvijā.</a:t>
            </a:r>
          </a:p>
          <a:p>
            <a:pPr>
              <a:lnSpc>
                <a:spcPct val="107000"/>
              </a:lnSpc>
              <a:spcBef>
                <a:spcPts val="0"/>
              </a:spcBef>
            </a:pPr>
            <a:r>
              <a:rPr lang="lv-LV" sz="2700" dirty="0" smtClean="0">
                <a:latin typeface="Times New Roman" panose="02020603050405020304" pitchFamily="18" charset="0"/>
                <a:cs typeface="Times New Roman" panose="02020603050405020304" pitchFamily="18" charset="0"/>
              </a:rPr>
              <a:t>Finanšu sektora Ilgtspējīgas attīstības politika un ietekme uz Latvijas ekonomikas ilgtspēju</a:t>
            </a:r>
          </a:p>
          <a:p>
            <a:pPr>
              <a:lnSpc>
                <a:spcPct val="107000"/>
              </a:lnSpc>
              <a:spcBef>
                <a:spcPts val="0"/>
              </a:spcBef>
            </a:pPr>
            <a:r>
              <a:rPr lang="lv-LV" sz="2700" dirty="0" smtClean="0">
                <a:latin typeface="Times New Roman" panose="02020603050405020304" pitchFamily="18" charset="0"/>
                <a:cs typeface="Times New Roman" panose="02020603050405020304" pitchFamily="18" charset="0"/>
              </a:rPr>
              <a:t>Re </a:t>
            </a:r>
            <a:r>
              <a:rPr lang="lv-LV" sz="2700" dirty="0" err="1" smtClean="0">
                <a:latin typeface="Times New Roman" panose="02020603050405020304" pitchFamily="18" charset="0"/>
                <a:cs typeface="Times New Roman" panose="02020603050405020304" pitchFamily="18" charset="0"/>
              </a:rPr>
              <a:t>Power</a:t>
            </a:r>
            <a:r>
              <a:rPr lang="lv-LV" sz="2700" dirty="0" smtClean="0">
                <a:latin typeface="Times New Roman" panose="02020603050405020304" pitchFamily="18" charset="0"/>
                <a:cs typeface="Times New Roman" panose="02020603050405020304" pitchFamily="18" charset="0"/>
              </a:rPr>
              <a:t> EU programmā pieejamo līdzekļu efektīva izmantošana Latvijas ekonomikas ilgtspējai, IKP pieaugumam un dabai draudzīgas enerģētikas attīstībai.</a:t>
            </a:r>
          </a:p>
          <a:p>
            <a:pPr>
              <a:lnSpc>
                <a:spcPct val="107000"/>
              </a:lnSpc>
              <a:spcBef>
                <a:spcPts val="0"/>
              </a:spcBef>
            </a:pPr>
            <a:r>
              <a:rPr lang="lv-LV" sz="2700" dirty="0" smtClean="0">
                <a:latin typeface="Times New Roman" panose="02020603050405020304" pitchFamily="18" charset="0"/>
                <a:cs typeface="Times New Roman" panose="02020603050405020304" pitchFamily="18" charset="0"/>
              </a:rPr>
              <a:t>Cilvēkkapitāls un darba tirgus, vidēja un ilgtermiņa prognozes</a:t>
            </a:r>
          </a:p>
          <a:p>
            <a:pPr>
              <a:lnSpc>
                <a:spcPct val="107000"/>
              </a:lnSpc>
              <a:spcBef>
                <a:spcPts val="0"/>
              </a:spcBef>
            </a:pPr>
            <a:r>
              <a:rPr lang="lv-LV" sz="2700" dirty="0" smtClean="0">
                <a:latin typeface="Times New Roman" panose="02020603050405020304" pitchFamily="18" charset="0"/>
                <a:cs typeface="Times New Roman" panose="02020603050405020304" pitchFamily="18" charset="0"/>
              </a:rPr>
              <a:t>Vai iecerētā izglītības reforma nodrošinās Latvijas ilgtspēju?</a:t>
            </a:r>
          </a:p>
          <a:p>
            <a:pPr>
              <a:lnSpc>
                <a:spcPct val="107000"/>
              </a:lnSpc>
              <a:spcBef>
                <a:spcPts val="0"/>
              </a:spcBef>
            </a:pPr>
            <a:r>
              <a:rPr lang="lv-LV" sz="2700" dirty="0" smtClean="0">
                <a:latin typeface="Times New Roman" panose="02020603050405020304" pitchFamily="18" charset="0"/>
                <a:cs typeface="Times New Roman" panose="02020603050405020304" pitchFamily="18" charset="0"/>
              </a:rPr>
              <a:t>Finanšu sektora Ilgtspējīgas attīstības politika un ietekme uz Latvijas ekonomikas ilgtspēju. (atbildēt 01.03.2023 izskatītajiem jautājumiem)</a:t>
            </a:r>
          </a:p>
          <a:p>
            <a:pPr>
              <a:lnSpc>
                <a:spcPct val="107000"/>
              </a:lnSpc>
              <a:spcBef>
                <a:spcPts val="0"/>
              </a:spcBef>
            </a:pPr>
            <a:r>
              <a:rPr lang="lv-LV" sz="2700" dirty="0" smtClean="0">
                <a:latin typeface="Times New Roman" panose="02020603050405020304" pitchFamily="18" charset="0"/>
                <a:cs typeface="Times New Roman" panose="02020603050405020304" pitchFamily="18" charset="0"/>
              </a:rPr>
              <a:t>Pensijas modeļa ilgtspēja demogrāfisko izaicinājumu kontekstā.</a:t>
            </a:r>
          </a:p>
          <a:p>
            <a:pPr>
              <a:lnSpc>
                <a:spcPct val="107000"/>
              </a:lnSpc>
              <a:spcBef>
                <a:spcPts val="0"/>
              </a:spcBef>
            </a:pPr>
            <a:r>
              <a:rPr lang="lv-LV" sz="2700" dirty="0" smtClean="0">
                <a:effectLst/>
                <a:latin typeface="Times New Roman" panose="02020603050405020304" pitchFamily="18" charset="0"/>
                <a:cs typeface="Times New Roman" panose="02020603050405020304" pitchFamily="18" charset="0"/>
              </a:rPr>
              <a:t>Birokrātijas un likumdošanas šķēršļu mazināšana.</a:t>
            </a:r>
          </a:p>
          <a:p>
            <a:pPr>
              <a:lnSpc>
                <a:spcPct val="107000"/>
              </a:lnSpc>
              <a:spcBef>
                <a:spcPts val="0"/>
              </a:spcBef>
            </a:pPr>
            <a:r>
              <a:rPr lang="lv-LV" sz="2700" dirty="0" smtClean="0">
                <a:effectLst/>
                <a:latin typeface="Times New Roman" panose="02020603050405020304" pitchFamily="18" charset="0"/>
                <a:cs typeface="Times New Roman" panose="02020603050405020304" pitchFamily="18" charset="0"/>
              </a:rPr>
              <a:t>Par Latvijas kapitāla tirgus tālāku attīstību.</a:t>
            </a:r>
          </a:p>
          <a:p>
            <a:pPr>
              <a:lnSpc>
                <a:spcPct val="107000"/>
              </a:lnSpc>
              <a:spcBef>
                <a:spcPts val="0"/>
              </a:spcBef>
            </a:pPr>
            <a:r>
              <a:rPr lang="lv-LV" sz="2700" dirty="0" smtClean="0">
                <a:latin typeface="Times New Roman" panose="02020603050405020304" pitchFamily="18" charset="0"/>
                <a:cs typeface="Times New Roman" panose="02020603050405020304" pitchFamily="18" charset="0"/>
              </a:rPr>
              <a:t>Par bioloģiskās lauksaimniecības nozares attīstību.</a:t>
            </a:r>
          </a:p>
          <a:p>
            <a:pPr>
              <a:lnSpc>
                <a:spcPct val="107000"/>
              </a:lnSpc>
              <a:spcBef>
                <a:spcPts val="0"/>
              </a:spcBef>
            </a:pPr>
            <a:r>
              <a:rPr lang="lv-LV" sz="2700" dirty="0" smtClean="0">
                <a:latin typeface="Times New Roman" panose="02020603050405020304" pitchFamily="18" charset="0"/>
                <a:cs typeface="Times New Roman" panose="02020603050405020304" pitchFamily="18" charset="0"/>
              </a:rPr>
              <a:t>Par elektroenerģijas tarifu ietekmi uz sabiedrības labklājību.</a:t>
            </a:r>
          </a:p>
          <a:p>
            <a:pPr>
              <a:lnSpc>
                <a:spcPct val="107000"/>
              </a:lnSpc>
              <a:spcBef>
                <a:spcPts val="0"/>
              </a:spcBef>
            </a:pPr>
            <a:r>
              <a:rPr lang="lv-LV" sz="2700" dirty="0" smtClean="0">
                <a:latin typeface="Times New Roman" panose="02020603050405020304" pitchFamily="18" charset="0"/>
                <a:cs typeface="Times New Roman" panose="02020603050405020304" pitchFamily="18" charset="0"/>
              </a:rPr>
              <a:t>Par plānu zaļās enerģijas ražošanai, balansēšanas jaudas un ekosistēmas izveidei Latvijā.</a:t>
            </a:r>
            <a:endParaRPr lang="lv-LV" sz="27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lv-LV" dirty="0" smtClean="0"/>
          </a:p>
          <a:p>
            <a:endParaRPr lang="lv-LV" dirty="0"/>
          </a:p>
        </p:txBody>
      </p:sp>
    </p:spTree>
    <p:extLst>
      <p:ext uri="{BB962C8B-B14F-4D97-AF65-F5344CB8AC3E}">
        <p14:creationId xmlns:p14="http://schemas.microsoft.com/office/powerpoint/2010/main" val="3139443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618" y="433137"/>
            <a:ext cx="8596668" cy="1320800"/>
          </a:xfrm>
        </p:spPr>
        <p:txBody>
          <a:bodyPr/>
          <a:lstStyle/>
          <a:p>
            <a:pPr algn="ctr"/>
            <a:r>
              <a:rPr lang="lv-LV" dirty="0" smtClean="0">
                <a:latin typeface="Times New Roman" panose="02020603050405020304" pitchFamily="18" charset="0"/>
                <a:cs typeface="Times New Roman" panose="02020603050405020304" pitchFamily="18" charset="0"/>
              </a:rPr>
              <a:t>Nosūtītās vēstules.</a:t>
            </a:r>
            <a:br>
              <a:rPr lang="lv-LV" dirty="0" smtClean="0">
                <a:latin typeface="Times New Roman" panose="02020603050405020304" pitchFamily="18" charset="0"/>
                <a:cs typeface="Times New Roman" panose="02020603050405020304" pitchFamily="18" charset="0"/>
              </a:rPr>
            </a:br>
            <a:r>
              <a:rPr lang="lv-LV" dirty="0" smtClean="0">
                <a:latin typeface="Times New Roman" panose="02020603050405020304" pitchFamily="18" charset="0"/>
                <a:cs typeface="Times New Roman" panose="02020603050405020304" pitchFamily="18" charset="0"/>
              </a:rPr>
              <a:t>Ministru prezidentam</a:t>
            </a:r>
            <a:endParaRPr lang="lv-LV"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algn="just">
              <a:lnSpc>
                <a:spcPct val="107000"/>
              </a:lnSpc>
              <a:spcAft>
                <a:spcPts val="800"/>
              </a:spcAft>
            </a:pPr>
            <a:r>
              <a:rPr lang="lv-LV" sz="1500" dirty="0">
                <a:latin typeface="Times New Roman" panose="02020603050405020304" pitchFamily="18" charset="0"/>
                <a:cs typeface="Times New Roman" panose="02020603050405020304" pitchFamily="18" charset="0"/>
              </a:rPr>
              <a:t>uzdot Izglītības un zinātnes ministrijai sadarbībā ar Ekonomikas ministriju piedāvāt risinājumu, veicināt pētniecības un attīstības informācijas norādīšanu, atspoguļošanu uzņēmumu pārskatos, lai statistika būtu objektīva; (atbilde 26.01.2023)</a:t>
            </a:r>
            <a:endParaRPr lang="lv-LV" sz="1500" dirty="0" smtClean="0">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lv-LV" sz="1500" dirty="0" smtClean="0">
                <a:latin typeface="Times New Roman" panose="02020603050405020304" pitchFamily="18" charset="0"/>
                <a:cs typeface="Times New Roman" panose="02020603050405020304" pitchFamily="18" charset="0"/>
              </a:rPr>
              <a:t> </a:t>
            </a:r>
            <a:r>
              <a:rPr lang="lv-LV" sz="1500" dirty="0">
                <a:latin typeface="Times New Roman" panose="02020603050405020304" pitchFamily="18" charset="0"/>
                <a:cs typeface="Times New Roman" panose="02020603050405020304" pitchFamily="18" charset="0"/>
              </a:rPr>
              <a:t>lai samazinātu birokrātisko slogu, uzdot ministrijām pārskatīt pārklāšanās funkcijas datu pieprasīšanā uzņēmumiem un rast risinājumu datu savietošanai (piemēram: Statistikas pārvalde pieprasa datus no Valsts ieņēmuma dienesta nevis atkārtoti no </a:t>
            </a:r>
            <a:r>
              <a:rPr lang="lv-LV" sz="1500" dirty="0" smtClean="0">
                <a:latin typeface="Times New Roman" panose="02020603050405020304" pitchFamily="18" charset="0"/>
                <a:cs typeface="Times New Roman" panose="02020603050405020304" pitchFamily="18" charset="0"/>
              </a:rPr>
              <a:t>uzņēmumiem, (atbilde </a:t>
            </a:r>
            <a:r>
              <a:rPr lang="lv-LV" sz="1500" dirty="0">
                <a:latin typeface="Times New Roman" panose="02020603050405020304" pitchFamily="18" charset="0"/>
                <a:cs typeface="Times New Roman" panose="02020603050405020304" pitchFamily="18" charset="0"/>
              </a:rPr>
              <a:t>06.02.2023</a:t>
            </a:r>
            <a:r>
              <a:rPr lang="lv-LV" sz="1500" dirty="0" smtClean="0">
                <a:latin typeface="Times New Roman" panose="02020603050405020304" pitchFamily="18" charset="0"/>
                <a:cs typeface="Times New Roman" panose="02020603050405020304" pitchFamily="18" charset="0"/>
              </a:rPr>
              <a:t>)</a:t>
            </a:r>
          </a:p>
          <a:p>
            <a:pPr algn="just">
              <a:lnSpc>
                <a:spcPct val="107000"/>
              </a:lnSpc>
              <a:spcAft>
                <a:spcPts val="800"/>
              </a:spcAft>
            </a:pPr>
            <a:r>
              <a:rPr lang="lv-LV" sz="1500" dirty="0" smtClean="0">
                <a:effectLst/>
                <a:latin typeface="Times New Roman" panose="02020603050405020304" pitchFamily="18" charset="0"/>
                <a:cs typeface="Times New Roman" panose="02020603050405020304" pitchFamily="18" charset="0"/>
              </a:rPr>
              <a:t> noteikt atbildīgo ministriju par transporta attīstību plānu izveidi, (atbilde 03.05.2023)</a:t>
            </a:r>
          </a:p>
          <a:p>
            <a:pPr algn="just">
              <a:spcAft>
                <a:spcPts val="675"/>
              </a:spcAft>
            </a:pPr>
            <a:r>
              <a:rPr lang="lv-LV" sz="1500" dirty="0" smtClean="0">
                <a:effectLst/>
                <a:latin typeface="Times New Roman" panose="02020603050405020304" pitchFamily="18" charset="0"/>
                <a:cs typeface="Times New Roman" panose="02020603050405020304" pitchFamily="18" charset="0"/>
              </a:rPr>
              <a:t>uzdot Labklājības ministrijai izvērtēt iespēju paplašināt aizsargāto lietotāju loku, lai atvieglojumus varētu saņemt arī viena vecāka ģimene un ģimene ar bērniem, kur kāds no apgādātājiem ir ar invaliditāti</a:t>
            </a:r>
            <a:r>
              <a:rPr lang="lv-LV" sz="1500" dirty="0" smtClean="0">
                <a:latin typeface="Times New Roman" panose="02020603050405020304" pitchFamily="18" charset="0"/>
                <a:cs typeface="Times New Roman" panose="02020603050405020304" pitchFamily="18" charset="0"/>
              </a:rPr>
              <a:t>, (uzdeva 06.09.2023)</a:t>
            </a:r>
            <a:endParaRPr lang="lv-LV" sz="1500" dirty="0" smtClean="0">
              <a:effectLst/>
              <a:latin typeface="Times New Roman" panose="02020603050405020304" pitchFamily="18" charset="0"/>
              <a:cs typeface="Times New Roman" panose="02020603050405020304" pitchFamily="18" charset="0"/>
            </a:endParaRPr>
          </a:p>
          <a:p>
            <a:pPr algn="just">
              <a:spcAft>
                <a:spcPts val="675"/>
              </a:spcAft>
            </a:pPr>
            <a:r>
              <a:rPr lang="lv-LV" sz="1500" dirty="0" smtClean="0">
                <a:effectLst/>
                <a:latin typeface="Times New Roman" panose="02020603050405020304" pitchFamily="18" charset="0"/>
                <a:cs typeface="Times New Roman" panose="02020603050405020304" pitchFamily="18" charset="0"/>
              </a:rPr>
              <a:t>uzdot AS “Sadales tīkli” un AS “Augstsprieguma tīkls” sagatavot izdevumu samazināšanas un efektivitātes uzlabošanas plānu un iesniegt to atbildīgajai Klimata un enerģētikas ministrijai, kā arī par šiem pasākumiem informēt Ilgtspējīgas attīstības komisiju līdz 2023. gada 20. decembrim.</a:t>
            </a:r>
          </a:p>
          <a:p>
            <a:pPr algn="just">
              <a:spcAft>
                <a:spcPts val="675"/>
              </a:spcAft>
            </a:pPr>
            <a:r>
              <a:rPr lang="lv-LV" sz="1500" dirty="0" smtClean="0">
                <a:effectLst/>
                <a:latin typeface="Times New Roman" panose="02020603050405020304" pitchFamily="18" charset="0"/>
                <a:cs typeface="Times New Roman" panose="02020603050405020304" pitchFamily="18" charset="0"/>
              </a:rPr>
              <a:t> uzdot vienu reizi gadā AS “Sadales tīkli” nākt klajā ar elektroenerģijas sadales un pārvades tarifu prognozi trim gadiem, (uzdeva 06.09.2023)</a:t>
            </a:r>
          </a:p>
          <a:p>
            <a:pPr algn="just">
              <a:spcAft>
                <a:spcPts val="675"/>
              </a:spcAft>
            </a:pPr>
            <a:r>
              <a:rPr lang="lv-LV" sz="1500" dirty="0" smtClean="0">
                <a:effectLst/>
                <a:latin typeface="Times New Roman" panose="02020603050405020304" pitchFamily="18" charset="0"/>
                <a:cs typeface="Times New Roman" panose="02020603050405020304" pitchFamily="18" charset="0"/>
              </a:rPr>
              <a:t>uzdot Klimata un enerģētikas ministrijai nākt klajā ar pilnveidotu Nacionālais enerģētikas un klimata plāns 2021. – 2023.gadam redakciju līdz 2023. gada 31. oktobrim.</a:t>
            </a:r>
          </a:p>
          <a:p>
            <a:pPr algn="just">
              <a:spcAft>
                <a:spcPts val="675"/>
              </a:spcAft>
            </a:pPr>
            <a:r>
              <a:rPr lang="lv-LV" sz="1500" dirty="0" smtClean="0">
                <a:effectLst/>
                <a:latin typeface="Times New Roman" panose="02020603050405020304" pitchFamily="18" charset="0"/>
                <a:cs typeface="Times New Roman" panose="02020603050405020304" pitchFamily="18" charset="0"/>
              </a:rPr>
              <a:t>uzdot Sabiedrisko pakalpojumu regulēšanas komisijai izvērtēt un sniegt priekšlikumus tarifu aprēķināšanas metodikas pilnveidošanai līdz 2023.gada 17.novembrim.</a:t>
            </a:r>
          </a:p>
          <a:p>
            <a:pPr algn="just">
              <a:lnSpc>
                <a:spcPct val="107000"/>
              </a:lnSpc>
              <a:spcAft>
                <a:spcPts val="800"/>
              </a:spcAft>
            </a:pPr>
            <a:endParaRPr lang="lv-LV"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lv-LV" sz="1400" dirty="0">
              <a:latin typeface="Times New Roman" panose="02020603050405020304" pitchFamily="18" charset="0"/>
              <a:cs typeface="Times New Roman" panose="02020603050405020304" pitchFamily="18" charset="0"/>
            </a:endParaRPr>
          </a:p>
          <a:p>
            <a:endParaRPr lang="lv-LV" dirty="0"/>
          </a:p>
        </p:txBody>
      </p:sp>
    </p:spTree>
    <p:extLst>
      <p:ext uri="{BB962C8B-B14F-4D97-AF65-F5344CB8AC3E}">
        <p14:creationId xmlns:p14="http://schemas.microsoft.com/office/powerpoint/2010/main" val="2889686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latin typeface="Times New Roman" panose="02020603050405020304" pitchFamily="18" charset="0"/>
                <a:cs typeface="Times New Roman" panose="02020603050405020304" pitchFamily="18" charset="0"/>
              </a:rPr>
              <a:t>Labklājības ministrijai</a:t>
            </a:r>
            <a:endParaRPr lang="lv-LV"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nSpc>
                <a:spcPct val="107000"/>
              </a:lnSpc>
            </a:pPr>
            <a:r>
              <a:rPr lang="lv-LV" sz="1200" dirty="0" smtClean="0">
                <a:solidFill>
                  <a:srgbClr val="222222"/>
                </a:solidFill>
                <a:latin typeface="Times New Roman" panose="02020603050405020304" pitchFamily="18" charset="0"/>
                <a:ea typeface="Calibri" panose="020F0502020204030204" pitchFamily="34" charset="0"/>
                <a:cs typeface="Times New Roman" panose="02020603050405020304" pitchFamily="18" charset="0"/>
              </a:rPr>
              <a:t>sagatavot </a:t>
            </a:r>
            <a:r>
              <a:rPr lang="lv-LV" sz="12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pārskatu par to, kuri no </a:t>
            </a:r>
            <a:r>
              <a:rPr lang="lv-LV" sz="1200" dirty="0" smtClean="0">
                <a:solidFill>
                  <a:srgbClr val="222222"/>
                </a:solidFill>
                <a:latin typeface="Times New Roman" panose="02020603050405020304" pitchFamily="18" charset="0"/>
                <a:ea typeface="Calibri" panose="020F0502020204030204" pitchFamily="34" charset="0"/>
                <a:cs typeface="Times New Roman" panose="02020603050405020304" pitchFamily="18" charset="0"/>
              </a:rPr>
              <a:t>Bērnu, jaunatnes un ģimenes attīstības pamatnostādnēs </a:t>
            </a:r>
            <a:r>
              <a:rPr lang="lv-LV" sz="12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iekļautajiem darba uzdevumu ir iekļauti šā gada valsts </a:t>
            </a:r>
            <a:r>
              <a:rPr lang="lv-LV" sz="1200" dirty="0" smtClean="0">
                <a:solidFill>
                  <a:srgbClr val="222222"/>
                </a:solidFill>
                <a:latin typeface="Times New Roman" panose="02020603050405020304" pitchFamily="18" charset="0"/>
                <a:ea typeface="Calibri" panose="020F0502020204030204" pitchFamily="34" charset="0"/>
                <a:cs typeface="Times New Roman" panose="02020603050405020304" pitchFamily="18" charset="0"/>
              </a:rPr>
              <a:t>budžetā, (a</a:t>
            </a:r>
            <a:r>
              <a:rPr lang="lv-LV"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tbilde 24.01.2023 </a:t>
            </a:r>
            <a:r>
              <a:rPr lang="lv-LV" sz="1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epastā</a:t>
            </a:r>
            <a:r>
              <a:rPr lang="lv-LV"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pPr>
            <a:r>
              <a:rPr lang="lv-LV" sz="1200" dirty="0" smtClean="0">
                <a:latin typeface="Times New Roman" panose="02020603050405020304" pitchFamily="18" charset="0"/>
                <a:cs typeface="Times New Roman" panose="02020603050405020304" pitchFamily="18" charset="0"/>
              </a:rPr>
              <a:t>nolēma </a:t>
            </a:r>
            <a:r>
              <a:rPr lang="lv-LV" sz="1200" dirty="0">
                <a:latin typeface="Times New Roman" panose="02020603050405020304" pitchFamily="18" charset="0"/>
                <a:cs typeface="Times New Roman" panose="02020603050405020304" pitchFamily="18" charset="0"/>
              </a:rPr>
              <a:t>rudenī atkārtoti aicināt uz komisijas sēdi Labklājības ministriju, Finanšu ministriju nevalstiskās organizācijas diskutēt par otrā pensiju līmeņa iespējām, sniegt sabiedrībai informāciju, izteikt viedokļus, uzklausīt pieaicinātās personas un vajadzības gadījumā virzīt/pieņemt politiskus lēmumus. Saprast, vai plāns tiks īstenots, vai darba stāžs par nostrādātiem gadiem tiks ieskatīts pensiju aprēķinā, kas notiks ar pensijas vecuma celšanu, vai pensijas samazināsies apjomā. Modelēt, izrēķināt un sagatavot plānu par dzimstības rādītājiem, par algu pieaugumu, par daudzām citām lietām, piemēram par migrāciju, cik daudz cilvēku pametīs mūsu valsti, iespējams, meklējot labāku dzīvi.</a:t>
            </a:r>
          </a:p>
          <a:p>
            <a:pPr marL="0" indent="0">
              <a:lnSpc>
                <a:spcPct val="107000"/>
              </a:lnSpc>
              <a:buNone/>
            </a:pPr>
            <a:endParaRPr lang="lv-LV"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lv-LV" dirty="0"/>
          </a:p>
        </p:txBody>
      </p:sp>
    </p:spTree>
    <p:extLst>
      <p:ext uri="{BB962C8B-B14F-4D97-AF65-F5344CB8AC3E}">
        <p14:creationId xmlns:p14="http://schemas.microsoft.com/office/powerpoint/2010/main" val="2228276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latin typeface="Times New Roman" panose="02020603050405020304" pitchFamily="18" charset="0"/>
                <a:cs typeface="Times New Roman" panose="02020603050405020304" pitchFamily="18" charset="0"/>
              </a:rPr>
              <a:t>Ekonomikas ministrijai</a:t>
            </a:r>
            <a:endParaRPr lang="lv-LV"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40000" lnSpcReduction="20000"/>
          </a:bodyPr>
          <a:lstStyle/>
          <a:p>
            <a:pPr algn="just">
              <a:lnSpc>
                <a:spcPct val="107000"/>
              </a:lnSpc>
              <a:spcAft>
                <a:spcPts val="800"/>
              </a:spcAft>
            </a:pPr>
            <a:r>
              <a:rPr lang="lv-LV" sz="2800" dirty="0" smtClean="0">
                <a:latin typeface="Times New Roman" panose="02020603050405020304" pitchFamily="18" charset="0"/>
                <a:cs typeface="Times New Roman" panose="02020603050405020304" pitchFamily="18" charset="0"/>
              </a:rPr>
              <a:t>sagatavot </a:t>
            </a:r>
            <a:r>
              <a:rPr lang="lv-LV" sz="2800" dirty="0">
                <a:latin typeface="Times New Roman" panose="02020603050405020304" pitchFamily="18" charset="0"/>
                <a:cs typeface="Times New Roman" panose="02020603050405020304" pitchFamily="18" charset="0"/>
              </a:rPr>
              <a:t>konkrētus priekšlikumus, kā sasniegt rezultatīvus rādītājus ceļot vismaz 1000 jaunu mājokļu gadā, ne tikai Rīgā, bet arī reģionos</a:t>
            </a:r>
            <a:r>
              <a:rPr lang="lv-LV" sz="2800" dirty="0" smtClean="0">
                <a:latin typeface="Times New Roman" panose="02020603050405020304" pitchFamily="18" charset="0"/>
                <a:cs typeface="Times New Roman" panose="02020603050405020304" pitchFamily="18" charset="0"/>
              </a:rPr>
              <a:t>. (izskatīja 22.03.2023 IAK sēdē)</a:t>
            </a:r>
            <a:endParaRPr lang="lv-LV" sz="2800" dirty="0">
              <a:latin typeface="Times New Roman" panose="02020603050405020304" pitchFamily="18" charset="0"/>
              <a:cs typeface="Times New Roman" panose="02020603050405020304" pitchFamily="18" charset="0"/>
            </a:endParaRPr>
          </a:p>
          <a:p>
            <a:pPr algn="just">
              <a:lnSpc>
                <a:spcPct val="107000"/>
              </a:lnSpc>
              <a:spcAft>
                <a:spcPts val="800"/>
              </a:spcAft>
            </a:pPr>
            <a:r>
              <a:rPr lang="lv-LV" sz="2800" dirty="0" smtClean="0">
                <a:latin typeface="Times New Roman" panose="02020603050405020304" pitchFamily="18" charset="0"/>
                <a:cs typeface="Times New Roman" panose="02020603050405020304" pitchFamily="18" charset="0"/>
              </a:rPr>
              <a:t>Ekonomikas </a:t>
            </a:r>
            <a:r>
              <a:rPr lang="lv-LV" sz="2800" dirty="0">
                <a:latin typeface="Times New Roman" panose="02020603050405020304" pitchFamily="18" charset="0"/>
                <a:cs typeface="Times New Roman" panose="02020603050405020304" pitchFamily="18" charset="0"/>
              </a:rPr>
              <a:t>ministriju kopā ar Finanšu ministriju un bankas sektoru izstrādāt priekšlikumus investīcijām un valsts atbalsta programmām mājokļa pieejamībai līdzvērtīgi visā Latvijas teritorijā</a:t>
            </a:r>
            <a:r>
              <a:rPr lang="lv-LV" sz="2800" dirty="0" smtClean="0">
                <a:latin typeface="Times New Roman" panose="02020603050405020304" pitchFamily="18" charset="0"/>
                <a:cs typeface="Times New Roman" panose="02020603050405020304" pitchFamily="18" charset="0"/>
              </a:rPr>
              <a:t>. (izskatīja 22.03.2023 IAK sēdē)</a:t>
            </a:r>
          </a:p>
          <a:p>
            <a:pPr algn="just">
              <a:lnSpc>
                <a:spcPct val="107000"/>
              </a:lnSpc>
              <a:spcAft>
                <a:spcPts val="800"/>
              </a:spcAft>
            </a:pPr>
            <a:r>
              <a:rPr lang="lv-LV" sz="2800" dirty="0" smtClean="0">
                <a:latin typeface="Times New Roman" panose="02020603050405020304" pitchFamily="18" charset="0"/>
                <a:cs typeface="Times New Roman" panose="02020603050405020304" pitchFamily="18" charset="0"/>
              </a:rPr>
              <a:t>Finanšu </a:t>
            </a:r>
            <a:r>
              <a:rPr lang="lv-LV" sz="2800" dirty="0">
                <a:latin typeface="Times New Roman" panose="02020603050405020304" pitchFamily="18" charset="0"/>
                <a:cs typeface="Times New Roman" panose="02020603050405020304" pitchFamily="18" charset="0"/>
              </a:rPr>
              <a:t>ministrijai, Ekonomikas ministrijai sadarbībā ar ALTUM izvērtēt visas iespējas samazināt pašvaldību galvojumu īpatsvaru (apmēru) pašvaldību saistībās aizdevumiem mājokļa pieejamības projekta īstenošanai. Būtiski nesašaurināt pašvaldību iespējas ņemt aizdevumu arī citu infrastruktūras objektu būvniecībai, kas būtiski mājokļu pieejamības projektu īstenošanai</a:t>
            </a:r>
            <a:r>
              <a:rPr lang="lv-LV" sz="2800" dirty="0" smtClean="0">
                <a:latin typeface="Times New Roman" panose="02020603050405020304" pitchFamily="18" charset="0"/>
                <a:cs typeface="Times New Roman" panose="02020603050405020304" pitchFamily="18" charset="0"/>
              </a:rPr>
              <a:t>. (izskatīja 22.03.2023 IAK sēdē)</a:t>
            </a:r>
          </a:p>
          <a:p>
            <a:pPr algn="just">
              <a:lnSpc>
                <a:spcPct val="107000"/>
              </a:lnSpc>
              <a:spcAft>
                <a:spcPts val="800"/>
              </a:spcAft>
            </a:pPr>
            <a:r>
              <a:rPr lang="lv-LV" sz="2800" dirty="0" smtClean="0">
                <a:latin typeface="Times New Roman" panose="02020603050405020304" pitchFamily="18" charset="0"/>
                <a:cs typeface="Times New Roman" panose="02020603050405020304" pitchFamily="18" charset="0"/>
              </a:rPr>
              <a:t> </a:t>
            </a:r>
            <a:r>
              <a:rPr lang="lv-LV" sz="2800" dirty="0">
                <a:latin typeface="Times New Roman" panose="02020603050405020304" pitchFamily="18" charset="0"/>
                <a:cs typeface="Times New Roman" panose="02020603050405020304" pitchFamily="18" charset="0"/>
              </a:rPr>
              <a:t>sniegt informāciju par pašreizējo regulējumu un situāciju pašvaldībās attiecībā uz galvoto aizdevumu apmēru un slogu pašvaldību budžetiem tieši dzīvojamā fonda nodrošinājuma sakarā</a:t>
            </a:r>
            <a:r>
              <a:rPr lang="lv-LV" sz="2800" dirty="0" smtClean="0">
                <a:latin typeface="Times New Roman" panose="02020603050405020304" pitchFamily="18" charset="0"/>
                <a:cs typeface="Times New Roman" panose="02020603050405020304" pitchFamily="18" charset="0"/>
              </a:rPr>
              <a:t>. (izskatīja 22.03.2023 IAK sēdē)</a:t>
            </a:r>
          </a:p>
          <a:p>
            <a:pPr algn="just">
              <a:lnSpc>
                <a:spcPct val="107000"/>
              </a:lnSpc>
              <a:spcAft>
                <a:spcPts val="800"/>
              </a:spcAft>
            </a:pPr>
            <a:r>
              <a:rPr lang="lv-LV" sz="2800" dirty="0" smtClean="0">
                <a:latin typeface="Times New Roman" panose="02020603050405020304" pitchFamily="18" charset="0"/>
                <a:cs typeface="Times New Roman" panose="02020603050405020304" pitchFamily="18" charset="0"/>
              </a:rPr>
              <a:t>2023.gada 10. maijā Latvijas Banka, Finanšu ministrija, Ekonomikas ministrija un ALTUM, kā arī Latvenergo pārstāvji (jautājumā par zaļās enerģijas projektiem) ziņo par sagatavotajām, saskaņotajām aktivitātēm konkurētspējīgas kredītpolitikas nodrošināšanai un zaļās enerģijas uzņēmējdarbības attīstīšanai Latvijā.</a:t>
            </a:r>
          </a:p>
          <a:p>
            <a:pPr algn="just">
              <a:lnSpc>
                <a:spcPct val="107000"/>
              </a:lnSpc>
              <a:spcAft>
                <a:spcPts val="800"/>
              </a:spcAft>
            </a:pPr>
            <a:r>
              <a:rPr lang="lv-LV" sz="2800" dirty="0" smtClean="0">
                <a:latin typeface="Times New Roman" panose="02020603050405020304" pitchFamily="18" charset="0"/>
                <a:cs typeface="Times New Roman" panose="02020603050405020304" pitchFamily="18" charset="0"/>
              </a:rPr>
              <a:t>aicina Ekonomikas ministriju, sadarbojoties ar Labklājības ministriju un Izglītības un zinātnes ministriju, iepazīstināt Ilgtspējīgas attīstības komisiju ar cilvēkkapitāla attīstības plānu. Iekļaujot finansējuma piešķiršanu plānotajām programmām nākamajiem trim gadiem un iepazīstināt ar detalizētu sagaidāmo rezultātu izklāstu, ( plānots izskatīt 2023. gada </a:t>
            </a:r>
            <a:r>
              <a:rPr lang="lv-LV" sz="2800" dirty="0" smtClean="0">
                <a:latin typeface="Times New Roman" panose="02020603050405020304" pitchFamily="18" charset="0"/>
                <a:cs typeface="Times New Roman" panose="02020603050405020304" pitchFamily="18" charset="0"/>
              </a:rPr>
              <a:t>4.oktobrī</a:t>
            </a:r>
            <a:r>
              <a:rPr lang="lv-LV" sz="2800" dirty="0" smtClean="0">
                <a:latin typeface="Times New Roman" panose="02020603050405020304" pitchFamily="18" charset="0"/>
                <a:cs typeface="Times New Roman" panose="02020603050405020304" pitchFamily="18" charset="0"/>
              </a:rPr>
              <a:t>)</a:t>
            </a:r>
          </a:p>
          <a:p>
            <a:pPr marL="0" indent="0" algn="just">
              <a:lnSpc>
                <a:spcPct val="107000"/>
              </a:lnSpc>
              <a:spcAft>
                <a:spcPts val="800"/>
              </a:spcAft>
              <a:buNone/>
            </a:pPr>
            <a:endParaRPr lang="lv-LV" dirty="0" smtClean="0"/>
          </a:p>
          <a:p>
            <a:pPr marL="0" indent="0" algn="just">
              <a:lnSpc>
                <a:spcPct val="107000"/>
              </a:lnSpc>
              <a:spcAft>
                <a:spcPts val="800"/>
              </a:spcAft>
              <a:buNone/>
            </a:pPr>
            <a:endParaRPr lang="lv-LV" dirty="0"/>
          </a:p>
        </p:txBody>
      </p:sp>
    </p:spTree>
    <p:extLst>
      <p:ext uri="{BB962C8B-B14F-4D97-AF65-F5344CB8AC3E}">
        <p14:creationId xmlns:p14="http://schemas.microsoft.com/office/powerpoint/2010/main" val="2199916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latin typeface="Times New Roman" panose="02020603050405020304" pitchFamily="18" charset="0"/>
                <a:cs typeface="Times New Roman" panose="02020603050405020304" pitchFamily="18" charset="0"/>
              </a:rPr>
              <a:t>Finanšu ministrijai</a:t>
            </a:r>
            <a:endParaRPr lang="lv-LV"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normAutofit lnSpcReduction="10000"/>
          </a:bodyPr>
          <a:lstStyle/>
          <a:p>
            <a:r>
              <a:rPr lang="lv-LV" sz="1200" dirty="0">
                <a:latin typeface="Times New Roman" panose="02020603050405020304" pitchFamily="18" charset="0"/>
                <a:cs typeface="Times New Roman" panose="02020603050405020304" pitchFamily="18" charset="0"/>
              </a:rPr>
              <a:t>Ekonomikas ministriju kopā ar Finanšu ministriju un bankas sektoru izstrādāt priekšlikumus investīcijām un valsts atbalsta programmām mājokļa pieejamībai līdzvērtīgi visā Latvijas teritorijā. (izskatīja 22.03.2023 IAK sēdē</a:t>
            </a:r>
            <a:r>
              <a:rPr lang="lv-LV" sz="1200" dirty="0" smtClean="0">
                <a:latin typeface="Times New Roman" panose="02020603050405020304" pitchFamily="18" charset="0"/>
                <a:cs typeface="Times New Roman" panose="02020603050405020304" pitchFamily="18" charset="0"/>
              </a:rPr>
              <a:t>)</a:t>
            </a:r>
          </a:p>
          <a:p>
            <a:r>
              <a:rPr lang="lv-LV" sz="1200" dirty="0">
                <a:latin typeface="Times New Roman" panose="02020603050405020304" pitchFamily="18" charset="0"/>
                <a:cs typeface="Times New Roman" panose="02020603050405020304" pitchFamily="18" charset="0"/>
              </a:rPr>
              <a:t>Finanšu ministrijai, Ekonomikas ministrijai sadarbībā ar ALTUM izvērtēt visas iespējas samazināt pašvaldību galvojumu īpatsvaru (apmēru) pašvaldību saistībās aizdevumiem mājokļa pieejamības projekta īstenošanai. Būtiski nesašaurināt pašvaldību iespējas ņemt aizdevumu arī citu infrastruktūras objektu būvniecībai, kas būtiski mājokļu pieejamības projektu īstenošanai. (izskatīja 22.03.2023 IAK sēdē)</a:t>
            </a:r>
          </a:p>
          <a:p>
            <a:r>
              <a:rPr lang="lv-LV" sz="1200" dirty="0" smtClean="0">
                <a:latin typeface="Times New Roman" panose="02020603050405020304" pitchFamily="18" charset="0"/>
                <a:cs typeface="Times New Roman" panose="02020603050405020304" pitchFamily="18" charset="0"/>
              </a:rPr>
              <a:t>2023.gada 10. maijā Latvijas Banka, </a:t>
            </a:r>
            <a:r>
              <a:rPr lang="lv-LV" sz="1200" dirty="0">
                <a:latin typeface="Times New Roman" panose="02020603050405020304" pitchFamily="18" charset="0"/>
                <a:cs typeface="Times New Roman" panose="02020603050405020304" pitchFamily="18" charset="0"/>
              </a:rPr>
              <a:t>Finanšu </a:t>
            </a:r>
            <a:r>
              <a:rPr lang="lv-LV" sz="1200" dirty="0" smtClean="0">
                <a:latin typeface="Times New Roman" panose="02020603050405020304" pitchFamily="18" charset="0"/>
                <a:cs typeface="Times New Roman" panose="02020603050405020304" pitchFamily="18" charset="0"/>
              </a:rPr>
              <a:t>ministrija, </a:t>
            </a:r>
            <a:r>
              <a:rPr lang="lv-LV" sz="1200" dirty="0">
                <a:latin typeface="Times New Roman" panose="02020603050405020304" pitchFamily="18" charset="0"/>
                <a:cs typeface="Times New Roman" panose="02020603050405020304" pitchFamily="18" charset="0"/>
              </a:rPr>
              <a:t>Ekonomikas </a:t>
            </a:r>
            <a:r>
              <a:rPr lang="lv-LV" sz="1200" dirty="0" smtClean="0">
                <a:latin typeface="Times New Roman" panose="02020603050405020304" pitchFamily="18" charset="0"/>
                <a:cs typeface="Times New Roman" panose="02020603050405020304" pitchFamily="18" charset="0"/>
              </a:rPr>
              <a:t>ministrija </a:t>
            </a:r>
            <a:r>
              <a:rPr lang="lv-LV" sz="1200" dirty="0">
                <a:latin typeface="Times New Roman" panose="02020603050405020304" pitchFamily="18" charset="0"/>
                <a:cs typeface="Times New Roman" panose="02020603050405020304" pitchFamily="18" charset="0"/>
              </a:rPr>
              <a:t>un ALTUM, kā arī Latvenergo </a:t>
            </a:r>
            <a:r>
              <a:rPr lang="lv-LV" sz="1200" dirty="0" smtClean="0">
                <a:latin typeface="Times New Roman" panose="02020603050405020304" pitchFamily="18" charset="0"/>
                <a:cs typeface="Times New Roman" panose="02020603050405020304" pitchFamily="18" charset="0"/>
              </a:rPr>
              <a:t>pārstāvji </a:t>
            </a:r>
            <a:r>
              <a:rPr lang="lv-LV" sz="1200" dirty="0">
                <a:latin typeface="Times New Roman" panose="02020603050405020304" pitchFamily="18" charset="0"/>
                <a:cs typeface="Times New Roman" panose="02020603050405020304" pitchFamily="18" charset="0"/>
              </a:rPr>
              <a:t>(jautājumā par zaļās enerģijas projektiem) </a:t>
            </a:r>
            <a:r>
              <a:rPr lang="lv-LV" sz="1200" dirty="0" smtClean="0">
                <a:latin typeface="Times New Roman" panose="02020603050405020304" pitchFamily="18" charset="0"/>
                <a:cs typeface="Times New Roman" panose="02020603050405020304" pitchFamily="18" charset="0"/>
              </a:rPr>
              <a:t>ziņo </a:t>
            </a:r>
            <a:r>
              <a:rPr lang="lv-LV" sz="1200" dirty="0">
                <a:latin typeface="Times New Roman" panose="02020603050405020304" pitchFamily="18" charset="0"/>
                <a:cs typeface="Times New Roman" panose="02020603050405020304" pitchFamily="18" charset="0"/>
              </a:rPr>
              <a:t>par sagatavotajām, saskaņotajām aktivitātēm konkurētspējīgas kredītpolitikas nodrošināšanai un zaļās enerģijas uzņēmējdarbības attīstīšanai </a:t>
            </a:r>
            <a:r>
              <a:rPr lang="lv-LV" sz="1200" dirty="0" smtClean="0">
                <a:latin typeface="Times New Roman" panose="02020603050405020304" pitchFamily="18" charset="0"/>
                <a:cs typeface="Times New Roman" panose="02020603050405020304" pitchFamily="18" charset="0"/>
              </a:rPr>
              <a:t>Latvijā.</a:t>
            </a:r>
          </a:p>
          <a:p>
            <a:r>
              <a:rPr lang="lv-LV" sz="1200" dirty="0" smtClean="0">
                <a:latin typeface="Times New Roman" panose="02020603050405020304" pitchFamily="18" charset="0"/>
                <a:cs typeface="Times New Roman" panose="02020603050405020304" pitchFamily="18" charset="0"/>
              </a:rPr>
              <a:t>Finanšu </a:t>
            </a:r>
            <a:r>
              <a:rPr lang="lv-LV" sz="1200" dirty="0">
                <a:latin typeface="Times New Roman" panose="02020603050405020304" pitchFamily="18" charset="0"/>
                <a:cs typeface="Times New Roman" panose="02020603050405020304" pitchFamily="18" charset="0"/>
              </a:rPr>
              <a:t>ministrijai sagatavot ziņojumu par 123,79 miljonu EUR </a:t>
            </a:r>
            <a:r>
              <a:rPr lang="lv-LV" sz="1200" dirty="0" err="1">
                <a:latin typeface="Times New Roman" panose="02020603050405020304" pitchFamily="18" charset="0"/>
                <a:cs typeface="Times New Roman" panose="02020603050405020304" pitchFamily="18" charset="0"/>
              </a:rPr>
              <a:t>RePower</a:t>
            </a:r>
            <a:r>
              <a:rPr lang="lv-LV" sz="1200" dirty="0">
                <a:latin typeface="Times New Roman" panose="02020603050405020304" pitchFamily="18" charset="0"/>
                <a:cs typeface="Times New Roman" panose="02020603050405020304" pitchFamily="18" charset="0"/>
              </a:rPr>
              <a:t> EU projektu līdzekļu sadalījumu un iesūtīt Komisijai līdz 2023.gada 21.jūnijam, kā arī iespējamā finansējuma papildus aizņēmuma izmantošanas alternatīvās iespējas Latvijas energoneatkarības un enerģijas izmaksu konkurētspējas </a:t>
            </a:r>
            <a:r>
              <a:rPr lang="lv-LV" sz="1200" dirty="0" smtClean="0">
                <a:latin typeface="Times New Roman" panose="02020603050405020304" pitchFamily="18" charset="0"/>
                <a:cs typeface="Times New Roman" panose="02020603050405020304" pitchFamily="18" charset="0"/>
              </a:rPr>
              <a:t>paaugstināšanai, (atbilde </a:t>
            </a:r>
            <a:r>
              <a:rPr lang="lv-LV" sz="1200" dirty="0">
                <a:latin typeface="Times New Roman" panose="02020603050405020304" pitchFamily="18" charset="0"/>
                <a:cs typeface="Times New Roman" panose="02020603050405020304" pitchFamily="18" charset="0"/>
              </a:rPr>
              <a:t>03.07.2023</a:t>
            </a:r>
            <a:r>
              <a:rPr lang="lv-LV" sz="1200" dirty="0" smtClean="0">
                <a:latin typeface="Times New Roman" panose="02020603050405020304" pitchFamily="18" charset="0"/>
                <a:cs typeface="Times New Roman" panose="02020603050405020304" pitchFamily="18" charset="0"/>
              </a:rPr>
              <a:t>)</a:t>
            </a:r>
          </a:p>
          <a:p>
            <a:r>
              <a:rPr lang="lv-LV" sz="1200" dirty="0" smtClean="0">
                <a:latin typeface="Times New Roman" panose="02020603050405020304" pitchFamily="18" charset="0"/>
                <a:cs typeface="Times New Roman" panose="02020603050405020304" pitchFamily="18" charset="0"/>
              </a:rPr>
              <a:t>atkārtoti </a:t>
            </a:r>
            <a:r>
              <a:rPr lang="lv-LV" sz="1200" dirty="0">
                <a:latin typeface="Times New Roman" panose="02020603050405020304" pitchFamily="18" charset="0"/>
                <a:cs typeface="Times New Roman" panose="02020603050405020304" pitchFamily="18" charset="0"/>
              </a:rPr>
              <a:t>aicināt uz komisijas sēdi Labklājības ministriju, Finanšu ministriju nevalstiskās organizācijas diskutēt par otrā pensiju līmeņa iespējām, sniegt sabiedrībai informāciju, izteikt viedokļus, uzklausīt pieaicinātās personas un vajadzības gadījumā virzīt/pieņemt politiskus lēmumus. Saprast, vai plāns tiks īstenots, vai darba stāžs par nostrādātiem gadiem tiks ieskatīts pensiju aprēķinā, kas notiks ar pensijas vecuma celšanu, vai pensijas samazināsies apjomā. Modelēt, izrēķināt un sagatavot plānu par dzimstības rādītājiem, par algu pieaugumu, par daudzām citām lietām, piemēram par migrāciju, cik daudz cilvēku pametīs mūsu valsti, iespējams, meklējot labāku dzīvi.</a:t>
            </a:r>
          </a:p>
          <a:p>
            <a:pPr marL="0" indent="0">
              <a:buNone/>
            </a:pPr>
            <a:endParaRPr lang="lv-LV"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endParaRPr lang="lv-LV" dirty="0"/>
          </a:p>
        </p:txBody>
      </p:sp>
    </p:spTree>
    <p:extLst>
      <p:ext uri="{BB962C8B-B14F-4D97-AF65-F5344CB8AC3E}">
        <p14:creationId xmlns:p14="http://schemas.microsoft.com/office/powerpoint/2010/main" val="1972914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latin typeface="Times New Roman" panose="02020603050405020304" pitchFamily="18" charset="0"/>
                <a:cs typeface="Times New Roman" panose="02020603050405020304" pitchFamily="18" charset="0"/>
              </a:rPr>
              <a:t>Klimata un enerģijas ministrijai</a:t>
            </a:r>
            <a:endParaRPr lang="lv-LV"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lv-LV" sz="1200" dirty="0" smtClean="0">
                <a:latin typeface="Times New Roman" panose="02020603050405020304" pitchFamily="18" charset="0"/>
                <a:cs typeface="Times New Roman" panose="02020603050405020304" pitchFamily="18" charset="0"/>
              </a:rPr>
              <a:t>aicina izvērtēt risinājumus un sniegt savu viedokli par visu atjaunojamo degvielu veidu izmantošanu; atjaunot obligāto biodegvielas piejaukumu no 2023. g. 1.aprīļa; biodegvielas obligāto piejaukumu visa gada garumā. Atjaunot pienākumu degvielas piegādātājiem un tirgotājiem samazināt aprites cikla emisijas degvielā, ieviešot sankcijas par mērķu neizpildi, (atbilde 20.02.2023)</a:t>
            </a:r>
          </a:p>
          <a:p>
            <a:r>
              <a:rPr lang="lv-LV" sz="1200" dirty="0">
                <a:latin typeface="Times New Roman" panose="02020603050405020304" pitchFamily="18" charset="0"/>
                <a:cs typeface="Times New Roman" panose="02020603050405020304" pitchFamily="18" charset="0"/>
              </a:rPr>
              <a:t>2023. gada aprīlī Klimata enerģētikas </a:t>
            </a:r>
            <a:r>
              <a:rPr lang="lv-LV" sz="1200" dirty="0" smtClean="0">
                <a:latin typeface="Times New Roman" panose="02020603050405020304" pitchFamily="18" charset="0"/>
                <a:cs typeface="Times New Roman" panose="02020603050405020304" pitchFamily="18" charset="0"/>
              </a:rPr>
              <a:t>ministrija iepazīstinās </a:t>
            </a:r>
            <a:r>
              <a:rPr lang="lv-LV" sz="1200" dirty="0">
                <a:latin typeface="Times New Roman" panose="02020603050405020304" pitchFamily="18" charset="0"/>
                <a:cs typeface="Times New Roman" panose="02020603050405020304" pitchFamily="18" charset="0"/>
              </a:rPr>
              <a:t>ar izmaiņām Nacionālā enerģētikas un klimata plāna 2021. – 2030. </a:t>
            </a:r>
            <a:r>
              <a:rPr lang="lv-LV" sz="1200" dirty="0" smtClean="0">
                <a:latin typeface="Times New Roman" panose="02020603050405020304" pitchFamily="18" charset="0"/>
                <a:cs typeface="Times New Roman" panose="02020603050405020304" pitchFamily="18" charset="0"/>
              </a:rPr>
              <a:t>gadam, </a:t>
            </a:r>
            <a:r>
              <a:rPr lang="lv-LV" sz="1200" dirty="0">
                <a:latin typeface="Times New Roman" panose="02020603050405020304" pitchFamily="18" charset="0"/>
                <a:cs typeface="Times New Roman" panose="02020603050405020304" pitchFamily="18" charset="0"/>
              </a:rPr>
              <a:t>( </a:t>
            </a:r>
            <a:r>
              <a:rPr lang="lv-LV" sz="1200" dirty="0" smtClean="0">
                <a:latin typeface="Times New Roman" panose="02020603050405020304" pitchFamily="18" charset="0"/>
                <a:cs typeface="Times New Roman" panose="02020603050405020304" pitchFamily="18" charset="0"/>
              </a:rPr>
              <a:t>atbilde būs 2023.gada rudens)</a:t>
            </a:r>
          </a:p>
          <a:p>
            <a:r>
              <a:rPr lang="lv-LV" sz="1200" dirty="0" smtClean="0">
                <a:latin typeface="Times New Roman" panose="02020603050405020304" pitchFamily="18" charset="0"/>
                <a:cs typeface="Times New Roman" panose="02020603050405020304" pitchFamily="18" charset="0"/>
              </a:rPr>
              <a:t> </a:t>
            </a:r>
            <a:r>
              <a:rPr lang="lv-LV" sz="1200" dirty="0">
                <a:latin typeface="Times New Roman" panose="02020603050405020304" pitchFamily="18" charset="0"/>
                <a:cs typeface="Times New Roman" panose="02020603050405020304" pitchFamily="18" charset="0"/>
              </a:rPr>
              <a:t>līdz šā gada 1. septembrim </a:t>
            </a:r>
            <a:r>
              <a:rPr lang="lv-LV" sz="1200" dirty="0" smtClean="0">
                <a:latin typeface="Times New Roman" panose="02020603050405020304" pitchFamily="18" charset="0"/>
                <a:cs typeface="Times New Roman" panose="02020603050405020304" pitchFamily="18" charset="0"/>
              </a:rPr>
              <a:t>sagatavo </a:t>
            </a:r>
            <a:r>
              <a:rPr lang="lv-LV" sz="1200" dirty="0">
                <a:latin typeface="Times New Roman" panose="02020603050405020304" pitchFamily="18" charset="0"/>
                <a:cs typeface="Times New Roman" panose="02020603050405020304" pitchFamily="18" charset="0"/>
              </a:rPr>
              <a:t>skaidru plānu zaļās enerģijas ražošanai, balansēšanai un ekosistēmas izveidei Latvijā un ziņot 2023.gada 13. septembra Komisijas </a:t>
            </a:r>
            <a:r>
              <a:rPr lang="lv-LV" sz="1200" dirty="0" smtClean="0">
                <a:latin typeface="Times New Roman" panose="02020603050405020304" pitchFamily="18" charset="0"/>
                <a:cs typeface="Times New Roman" panose="02020603050405020304" pitchFamily="18" charset="0"/>
              </a:rPr>
              <a:t>sēdē, (ziņoja 13.09.2023)</a:t>
            </a:r>
          </a:p>
          <a:p>
            <a:r>
              <a:rPr lang="lv-LV" sz="1200" dirty="0" smtClean="0">
                <a:latin typeface="Times New Roman" panose="02020603050405020304" pitchFamily="18" charset="0"/>
                <a:cs typeface="Times New Roman" panose="02020603050405020304" pitchFamily="18" charset="0"/>
              </a:rPr>
              <a:t>sagatavot </a:t>
            </a:r>
            <a:r>
              <a:rPr lang="lv-LV" sz="1200" dirty="0">
                <a:latin typeface="Times New Roman" panose="02020603050405020304" pitchFamily="18" charset="0"/>
                <a:cs typeface="Times New Roman" panose="02020603050405020304" pitchFamily="18" charset="0"/>
              </a:rPr>
              <a:t>ziņojumu par rezultātiem pēc rezervācijas jaudu precizēšanas (prognozēto jaudu apjomu, nodošanu ekspluatācijā paredzētos termiņus, Latvijas zaļās enerģijas ražotāju dalībnieku raksturojumus), stājoties spēkā maksājumam par katru rezervēto megavatu no 01.04.2023 un iesūtīt Komisijai tiklīdz ziņojums sagatavots, bet ne vēlāk kā līdz 2023.gada </a:t>
            </a:r>
            <a:r>
              <a:rPr lang="lv-LV" sz="1200" dirty="0" smtClean="0">
                <a:latin typeface="Times New Roman" panose="02020603050405020304" pitchFamily="18" charset="0"/>
                <a:cs typeface="Times New Roman" panose="02020603050405020304" pitchFamily="18" charset="0"/>
              </a:rPr>
              <a:t>6.jūnijam, ( </a:t>
            </a:r>
            <a:r>
              <a:rPr lang="lv-LV" sz="1200" dirty="0">
                <a:latin typeface="Times New Roman" panose="02020603050405020304" pitchFamily="18" charset="0"/>
                <a:cs typeface="Times New Roman" panose="02020603050405020304" pitchFamily="18" charset="0"/>
              </a:rPr>
              <a:t>atbilde 28.07.2023)</a:t>
            </a:r>
          </a:p>
          <a:p>
            <a:endParaRPr lang="lv-LV" dirty="0" smtClean="0"/>
          </a:p>
          <a:p>
            <a:endParaRPr lang="lv-LV" dirty="0" smtClean="0"/>
          </a:p>
          <a:p>
            <a:endParaRPr lang="lv-LV" dirty="0"/>
          </a:p>
        </p:txBody>
      </p:sp>
    </p:spTree>
    <p:extLst>
      <p:ext uri="{BB962C8B-B14F-4D97-AF65-F5344CB8AC3E}">
        <p14:creationId xmlns:p14="http://schemas.microsoft.com/office/powerpoint/2010/main" val="235772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200" dirty="0" smtClean="0">
                <a:latin typeface="Times New Roman" panose="02020603050405020304" pitchFamily="18" charset="0"/>
                <a:cs typeface="Times New Roman" panose="02020603050405020304" pitchFamily="18" charset="0"/>
              </a:rPr>
              <a:t>Izglītības un zinātnes ministrija</a:t>
            </a:r>
            <a:endParaRPr lang="lv-LV" sz="32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lstStyle/>
          <a:p>
            <a:r>
              <a:rPr lang="lv-LV" sz="1200" dirty="0">
                <a:latin typeface="Times New Roman" panose="02020603050405020304" pitchFamily="18" charset="0"/>
                <a:cs typeface="Times New Roman" panose="02020603050405020304" pitchFamily="18" charset="0"/>
              </a:rPr>
              <a:t>iepazīstināt deputātus, kad būs pabeigts skolu tīkls, kā izskatīsies skolu tīkla strukturālais plāns Latvijā ( konkrēti minot, cik kilometri no dzīvesvietas līdz skolai, skolēnu skaits klasē, vidusskolēnu skaits klasē u.t.t</a:t>
            </a:r>
            <a:r>
              <a:rPr lang="lv-LV" sz="1200" dirty="0" smtClean="0">
                <a:latin typeface="Times New Roman" panose="02020603050405020304" pitchFamily="18" charset="0"/>
                <a:cs typeface="Times New Roman" panose="02020603050405020304" pitchFamily="18" charset="0"/>
              </a:rPr>
              <a:t>.), (atbilde 23.05.2023)</a:t>
            </a:r>
            <a:endParaRPr lang="lv-LV" sz="1200" dirty="0">
              <a:latin typeface="Times New Roman" panose="02020603050405020304" pitchFamily="18" charset="0"/>
              <a:cs typeface="Times New Roman" panose="02020603050405020304" pitchFamily="18" charset="0"/>
            </a:endParaRPr>
          </a:p>
          <a:p>
            <a:r>
              <a:rPr lang="lv-LV" sz="1200" dirty="0">
                <a:latin typeface="Times New Roman" panose="02020603050405020304" pitchFamily="18" charset="0"/>
                <a:cs typeface="Times New Roman" panose="02020603050405020304" pitchFamily="18" charset="0"/>
              </a:rPr>
              <a:t>informēt, vai līdz 2023. gada 1. septembrim visas klašu grupas skolā tiks nodrošinātas ar iztrūkstošo mācību </a:t>
            </a:r>
            <a:r>
              <a:rPr lang="lv-LV" sz="1200" dirty="0" smtClean="0">
                <a:latin typeface="Times New Roman" panose="02020603050405020304" pitchFamily="18" charset="0"/>
                <a:cs typeface="Times New Roman" panose="02020603050405020304" pitchFamily="18" charset="0"/>
              </a:rPr>
              <a:t>materiālu, (atbilde 23.05.2023)</a:t>
            </a:r>
            <a:endParaRPr lang="lv-LV" sz="1200" dirty="0">
              <a:latin typeface="Times New Roman" panose="02020603050405020304" pitchFamily="18" charset="0"/>
              <a:cs typeface="Times New Roman" panose="02020603050405020304" pitchFamily="18" charset="0"/>
            </a:endParaRPr>
          </a:p>
          <a:p>
            <a:endParaRPr lang="lv-LV" dirty="0"/>
          </a:p>
        </p:txBody>
      </p:sp>
    </p:spTree>
    <p:extLst>
      <p:ext uri="{BB962C8B-B14F-4D97-AF65-F5344CB8AC3E}">
        <p14:creationId xmlns:p14="http://schemas.microsoft.com/office/powerpoint/2010/main" val="2995030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latin typeface="Times New Roman" panose="02020603050405020304" pitchFamily="18" charset="0"/>
                <a:cs typeface="Times New Roman" panose="02020603050405020304" pitchFamily="18" charset="0"/>
              </a:rPr>
              <a:t>Vides aizsardzības un reģionālās attīstības </a:t>
            </a:r>
            <a:r>
              <a:rPr lang="lv-LV" dirty="0" smtClean="0">
                <a:latin typeface="Times New Roman" panose="02020603050405020304" pitchFamily="18" charset="0"/>
                <a:cs typeface="Times New Roman" panose="02020603050405020304" pitchFamily="18" charset="0"/>
              </a:rPr>
              <a:t>ministrijai</a:t>
            </a:r>
            <a:endParaRPr lang="lv-LV"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lv-LV" sz="1200" dirty="0">
                <a:latin typeface="Times New Roman" panose="02020603050405020304" pitchFamily="18" charset="0"/>
                <a:cs typeface="Times New Roman" panose="02020603050405020304" pitchFamily="18" charset="0"/>
              </a:rPr>
              <a:t>sniegt savu redzējumu par skolas tīkla reformas ietekmi uz reģionu attīstību, vajadzības gadījumā rosināt, nepieciešamās izmaiņas </a:t>
            </a:r>
            <a:r>
              <a:rPr lang="lv-LV" sz="1200" dirty="0" smtClean="0">
                <a:latin typeface="Times New Roman" panose="02020603050405020304" pitchFamily="18" charset="0"/>
                <a:cs typeface="Times New Roman" panose="02020603050405020304" pitchFamily="18" charset="0"/>
              </a:rPr>
              <a:t>likumdošanā( atbilde nav saņemta)</a:t>
            </a:r>
          </a:p>
          <a:p>
            <a:endParaRPr lang="lv-LV" dirty="0">
              <a:latin typeface="Times New Roman" panose="02020603050405020304" pitchFamily="18" charset="0"/>
              <a:ea typeface="Calibri" panose="020F0502020204030204" pitchFamily="34" charset="0"/>
              <a:cs typeface="Times New Roman" panose="02020603050405020304" pitchFamily="18" charset="0"/>
            </a:endParaRPr>
          </a:p>
          <a:p>
            <a:endParaRPr lang="lv-LV" dirty="0">
              <a:latin typeface="Times New Roman" panose="02020603050405020304" pitchFamily="18" charset="0"/>
              <a:ea typeface="Calibri" panose="020F0502020204030204" pitchFamily="34" charset="0"/>
              <a:cs typeface="Times New Roman" panose="02020603050405020304" pitchFamily="18" charset="0"/>
            </a:endParaRPr>
          </a:p>
          <a:p>
            <a:endParaRPr lang="lv-LV" dirty="0"/>
          </a:p>
        </p:txBody>
      </p:sp>
    </p:spTree>
    <p:extLst>
      <p:ext uri="{BB962C8B-B14F-4D97-AF65-F5344CB8AC3E}">
        <p14:creationId xmlns:p14="http://schemas.microsoft.com/office/powerpoint/2010/main" val="4000469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307</TotalTime>
  <Words>1770</Words>
  <Application>Microsoft Office PowerPoint</Application>
  <PresentationFormat>Widescreen</PresentationFormat>
  <Paragraphs>78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Times New Roman</vt:lpstr>
      <vt:lpstr>Trebuchet MS</vt:lpstr>
      <vt:lpstr>Wingdings 3</vt:lpstr>
      <vt:lpstr>Facet</vt:lpstr>
      <vt:lpstr>Par Ilgtspējīgas attīstības komisijas pamatdarbības jautājumiem tuvākā periodā. </vt:lpstr>
      <vt:lpstr>Notikušas 26  14.Saeimas Ilgtspējīgas attīstības komisijas sēdes un viena izbraukuma sēde.  Darba kārtības tēmas </vt:lpstr>
      <vt:lpstr>Nosūtītās vēstules. Ministru prezidentam</vt:lpstr>
      <vt:lpstr>Labklājības ministrijai</vt:lpstr>
      <vt:lpstr>Ekonomikas ministrijai</vt:lpstr>
      <vt:lpstr>Finanšu ministrijai</vt:lpstr>
      <vt:lpstr>Klimata un enerģijas ministrijai</vt:lpstr>
      <vt:lpstr>Izglītības un zinātnes ministrija</vt:lpstr>
      <vt:lpstr>Vides aizsardzības un reģionālās attīstības ministrijai</vt:lpstr>
      <vt:lpstr>Zemkopības ministrijai</vt:lpstr>
      <vt:lpstr>Skatāmie jautājumi rudens sesijā</vt:lpstr>
    </vt:vector>
  </TitlesOfParts>
  <Company>LR Saeima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Ilgtspējīgas attīstības komisijas pamatdarbības jautājumiem tuvākā periodā.</dc:title>
  <dc:creator>Ilze Bolšteina</dc:creator>
  <cp:lastModifiedBy>Ilze Bolšteina</cp:lastModifiedBy>
  <cp:revision>36</cp:revision>
  <dcterms:created xsi:type="dcterms:W3CDTF">2023-09-25T10:15:40Z</dcterms:created>
  <dcterms:modified xsi:type="dcterms:W3CDTF">2023-10-04T07:47:08Z</dcterms:modified>
</cp:coreProperties>
</file>